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8" r:id="rId3"/>
    <p:sldId id="260" r:id="rId4"/>
    <p:sldId id="298" r:id="rId5"/>
    <p:sldId id="261" r:id="rId6"/>
    <p:sldId id="301" r:id="rId7"/>
    <p:sldId id="265" r:id="rId8"/>
    <p:sldId id="266" r:id="rId9"/>
    <p:sldId id="267" r:id="rId10"/>
    <p:sldId id="277" r:id="rId11"/>
    <p:sldId id="279" r:id="rId12"/>
    <p:sldId id="268" r:id="rId13"/>
    <p:sldId id="269" r:id="rId14"/>
    <p:sldId id="272" r:id="rId15"/>
    <p:sldId id="273" r:id="rId16"/>
    <p:sldId id="274" r:id="rId17"/>
    <p:sldId id="281" r:id="rId18"/>
    <p:sldId id="283" r:id="rId19"/>
    <p:sldId id="285" r:id="rId20"/>
    <p:sldId id="287" r:id="rId21"/>
    <p:sldId id="302" r:id="rId22"/>
    <p:sldId id="286" r:id="rId23"/>
    <p:sldId id="288" r:id="rId24"/>
    <p:sldId id="291" r:id="rId25"/>
    <p:sldId id="294" r:id="rId26"/>
    <p:sldId id="293" r:id="rId27"/>
    <p:sldId id="295" r:id="rId28"/>
    <p:sldId id="296" r:id="rId29"/>
    <p:sldId id="299" r:id="rId30"/>
    <p:sldId id="300"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0000CC"/>
    <a:srgbClr val="FF00FF"/>
    <a:srgbClr val="00CC00"/>
    <a:srgbClr val="660033"/>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D8BD707-D9CF-40AE-B4C6-C98DA3205C09}" type="datetimeFigureOut">
              <a:rPr lang="en-US" smtClean="0"/>
              <a:pPr/>
              <a:t>7/20/2020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7/20/2020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7/20/2020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7/20/2020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0"/>
            <a:ext cx="7772400" cy="1219200"/>
          </a:xfrm>
        </p:spPr>
        <p:txBody>
          <a:bodyPr>
            <a:normAutofit/>
          </a:bodyPr>
          <a:lstStyle/>
          <a:p>
            <a:pPr algn="ctr"/>
            <a:r>
              <a:rPr lang="en-US" sz="2400" dirty="0" smtClean="0">
                <a:solidFill>
                  <a:srgbClr val="0000CC"/>
                </a:solidFill>
                <a:effectLst>
                  <a:outerShdw blurRad="38100" dist="38100" dir="2700000" algn="tl">
                    <a:srgbClr val="000000">
                      <a:alpha val="43137"/>
                    </a:srgbClr>
                  </a:outerShdw>
                </a:effectLst>
                <a:latin typeface="Times New Roman" pitchFamily="18" charset="0"/>
                <a:cs typeface="Times New Roman" pitchFamily="18" charset="0"/>
              </a:rPr>
              <a:t>CREATING E- LEARNING PORTAL </a:t>
            </a:r>
            <a:br>
              <a:rPr lang="en-US" sz="2400" dirty="0" smtClean="0">
                <a:solidFill>
                  <a:srgbClr val="0000CC"/>
                </a:solidFill>
                <a:effectLst>
                  <a:outerShdw blurRad="38100" dist="38100" dir="2700000" algn="tl">
                    <a:srgbClr val="000000">
                      <a:alpha val="43137"/>
                    </a:srgbClr>
                  </a:outerShdw>
                </a:effectLst>
                <a:latin typeface="Times New Roman" pitchFamily="18" charset="0"/>
                <a:cs typeface="Times New Roman" pitchFamily="18" charset="0"/>
              </a:rPr>
            </a:br>
            <a:r>
              <a:rPr lang="en-US" sz="2400" dirty="0" smtClean="0">
                <a:solidFill>
                  <a:srgbClr val="0000CC"/>
                </a:solidFill>
                <a:effectLst>
                  <a:outerShdw blurRad="38100" dist="38100" dir="2700000" algn="tl">
                    <a:srgbClr val="000000">
                      <a:alpha val="43137"/>
                    </a:srgbClr>
                  </a:outerShdw>
                </a:effectLst>
                <a:latin typeface="Times New Roman" pitchFamily="18" charset="0"/>
                <a:cs typeface="Times New Roman" pitchFamily="18" charset="0"/>
              </a:rPr>
              <a:t>IN </a:t>
            </a:r>
            <a:br>
              <a:rPr lang="en-US" sz="2400" dirty="0" smtClean="0">
                <a:solidFill>
                  <a:srgbClr val="0000CC"/>
                </a:solidFill>
                <a:effectLst>
                  <a:outerShdw blurRad="38100" dist="38100" dir="2700000" algn="tl">
                    <a:srgbClr val="000000">
                      <a:alpha val="43137"/>
                    </a:srgbClr>
                  </a:outerShdw>
                </a:effectLst>
                <a:latin typeface="Times New Roman" pitchFamily="18" charset="0"/>
                <a:cs typeface="Times New Roman" pitchFamily="18" charset="0"/>
              </a:rPr>
            </a:br>
            <a:r>
              <a:rPr lang="en-US" sz="2400" dirty="0" smtClean="0">
                <a:solidFill>
                  <a:srgbClr val="0000CC"/>
                </a:solidFill>
                <a:effectLst>
                  <a:outerShdw blurRad="38100" dist="38100" dir="2700000" algn="tl">
                    <a:srgbClr val="000000">
                      <a:alpha val="43137"/>
                    </a:srgbClr>
                  </a:outerShdw>
                </a:effectLst>
                <a:latin typeface="Times New Roman" pitchFamily="18" charset="0"/>
                <a:cs typeface="Times New Roman" pitchFamily="18" charset="0"/>
              </a:rPr>
              <a:t>TAMIL NADU TEACHERS EDUCATION UNIVERSITY </a:t>
            </a:r>
            <a:endParaRPr lang="en-US" sz="2400" dirty="0">
              <a:solidFill>
                <a:srgbClr val="0000CC"/>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Subtitle 2"/>
          <p:cNvSpPr>
            <a:spLocks noGrp="1"/>
          </p:cNvSpPr>
          <p:nvPr>
            <p:ph type="subTitle" idx="1"/>
          </p:nvPr>
        </p:nvSpPr>
        <p:spPr>
          <a:xfrm>
            <a:off x="609600" y="4114800"/>
            <a:ext cx="7772400" cy="2133600"/>
          </a:xfrm>
          <a:effectLst>
            <a:glow rad="228600">
              <a:schemeClr val="accent4">
                <a:satMod val="175000"/>
                <a:alpha val="40000"/>
              </a:schemeClr>
            </a:glow>
          </a:effectLst>
        </p:spPr>
        <p:txBody>
          <a:bodyPr>
            <a:normAutofit fontScale="92500" lnSpcReduction="20000"/>
          </a:bodyPr>
          <a:lstStyle/>
          <a:p>
            <a:pPr algn="l"/>
            <a:r>
              <a:rPr lang="en-US" sz="2000" dirty="0" smtClean="0">
                <a:solidFill>
                  <a:srgbClr val="FF00FF"/>
                </a:solidFill>
                <a:latin typeface="Times New Roman" pitchFamily="18" charset="0"/>
                <a:cs typeface="Times New Roman" pitchFamily="18" charset="0"/>
              </a:rPr>
              <a:t>Name		:  </a:t>
            </a:r>
            <a:r>
              <a:rPr lang="en-US" sz="2000" b="1" dirty="0" smtClean="0">
                <a:solidFill>
                  <a:schemeClr val="tx1"/>
                </a:solidFill>
                <a:latin typeface="Times New Roman" pitchFamily="18" charset="0"/>
                <a:cs typeface="Times New Roman" pitchFamily="18" charset="0"/>
              </a:rPr>
              <a:t>Dr. T. SUBHASHINI </a:t>
            </a:r>
          </a:p>
          <a:p>
            <a:pPr algn="l"/>
            <a:r>
              <a:rPr lang="en-US" sz="2000" dirty="0" smtClean="0">
                <a:solidFill>
                  <a:srgbClr val="FF00FF"/>
                </a:solidFill>
                <a:latin typeface="Times New Roman" pitchFamily="18" charset="0"/>
                <a:cs typeface="Times New Roman" pitchFamily="18" charset="0"/>
              </a:rPr>
              <a:t>Designation	:</a:t>
            </a:r>
            <a:r>
              <a:rPr lang="en-US" sz="2000" dirty="0" smtClean="0">
                <a:solidFill>
                  <a:schemeClr val="tx1"/>
                </a:solidFill>
                <a:latin typeface="Times New Roman" pitchFamily="18" charset="0"/>
                <a:cs typeface="Times New Roman" pitchFamily="18" charset="0"/>
              </a:rPr>
              <a:t>  Assistant Professor of Education Home Science  </a:t>
            </a:r>
          </a:p>
          <a:p>
            <a:pPr algn="l"/>
            <a:r>
              <a:rPr lang="en-US" sz="2000" dirty="0" smtClean="0">
                <a:solidFill>
                  <a:srgbClr val="FF00FF"/>
                </a:solidFill>
                <a:latin typeface="Times New Roman" pitchFamily="18" charset="0"/>
                <a:cs typeface="Times New Roman" pitchFamily="18" charset="0"/>
              </a:rPr>
              <a:t>Institution	:</a:t>
            </a:r>
            <a:r>
              <a:rPr lang="en-US" sz="2000" dirty="0" smtClean="0">
                <a:solidFill>
                  <a:schemeClr val="tx1"/>
                </a:solidFill>
                <a:latin typeface="Times New Roman" pitchFamily="18" charset="0"/>
                <a:cs typeface="Times New Roman" pitchFamily="18" charset="0"/>
              </a:rPr>
              <a:t>  Lady </a:t>
            </a:r>
            <a:r>
              <a:rPr lang="en-US" sz="2000" dirty="0" err="1" smtClean="0">
                <a:solidFill>
                  <a:schemeClr val="tx1"/>
                </a:solidFill>
                <a:latin typeface="Times New Roman" pitchFamily="18" charset="0"/>
                <a:cs typeface="Times New Roman" pitchFamily="18" charset="0"/>
              </a:rPr>
              <a:t>Willingdon</a:t>
            </a:r>
            <a:r>
              <a:rPr lang="en-US" sz="2000" dirty="0" smtClean="0">
                <a:solidFill>
                  <a:schemeClr val="tx1"/>
                </a:solidFill>
                <a:latin typeface="Times New Roman" pitchFamily="18" charset="0"/>
                <a:cs typeface="Times New Roman" pitchFamily="18" charset="0"/>
              </a:rPr>
              <a:t> Institute of Advanced Study in 			   Education</a:t>
            </a:r>
          </a:p>
          <a:p>
            <a:pPr algn="l"/>
            <a:r>
              <a:rPr lang="en-US" sz="2000" dirty="0" smtClean="0">
                <a:solidFill>
                  <a:srgbClr val="FF00FF"/>
                </a:solidFill>
                <a:latin typeface="Times New Roman" pitchFamily="18" charset="0"/>
                <a:cs typeface="Times New Roman" pitchFamily="18" charset="0"/>
              </a:rPr>
              <a:t>Address		:  </a:t>
            </a:r>
            <a:r>
              <a:rPr lang="en-US" sz="2000" dirty="0" err="1" smtClean="0">
                <a:latin typeface="Times New Roman" pitchFamily="18" charset="0"/>
                <a:cs typeface="Times New Roman" pitchFamily="18" charset="0"/>
              </a:rPr>
              <a:t>Kamarajar</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Salai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Triplicane</a:t>
            </a:r>
            <a:r>
              <a:rPr lang="en-US" sz="2000" dirty="0" smtClean="0">
                <a:latin typeface="Times New Roman" pitchFamily="18" charset="0"/>
                <a:cs typeface="Times New Roman" pitchFamily="18" charset="0"/>
              </a:rPr>
              <a:t>, Chennai - 5</a:t>
            </a:r>
          </a:p>
          <a:p>
            <a:pPr algn="l"/>
            <a:r>
              <a:rPr lang="en-US" sz="2000" dirty="0" smtClean="0">
                <a:solidFill>
                  <a:srgbClr val="FF00FF"/>
                </a:solidFill>
                <a:latin typeface="Times New Roman" pitchFamily="18" charset="0"/>
                <a:cs typeface="Times New Roman" pitchFamily="18" charset="0"/>
              </a:rPr>
              <a:t>Course &amp; Code 	:  </a:t>
            </a:r>
            <a:r>
              <a:rPr lang="en-US" sz="2000" dirty="0" err="1" smtClean="0">
                <a:latin typeface="Times New Roman" pitchFamily="18" charset="0"/>
                <a:cs typeface="Times New Roman" pitchFamily="18" charset="0"/>
              </a:rPr>
              <a:t>M.Ed</a:t>
            </a:r>
            <a:r>
              <a:rPr lang="en-US" sz="2000" dirty="0" smtClean="0">
                <a:latin typeface="Times New Roman" pitchFamily="18" charset="0"/>
                <a:cs typeface="Times New Roman" pitchFamily="18" charset="0"/>
              </a:rPr>
              <a:t> - SMTC</a:t>
            </a:r>
          </a:p>
          <a:p>
            <a:pPr algn="l"/>
            <a:r>
              <a:rPr lang="en-US" sz="2000" dirty="0" smtClean="0">
                <a:solidFill>
                  <a:srgbClr val="FF00FF"/>
                </a:solidFill>
                <a:latin typeface="Times New Roman" pitchFamily="18" charset="0"/>
                <a:cs typeface="Times New Roman" pitchFamily="18" charset="0"/>
              </a:rPr>
              <a:t>Unit /Topic	:  </a:t>
            </a:r>
            <a:r>
              <a:rPr lang="en-US" sz="2000" b="1" dirty="0" smtClean="0">
                <a:latin typeface="Times New Roman" pitchFamily="18" charset="0"/>
                <a:cs typeface="Times New Roman" pitchFamily="18" charset="0"/>
              </a:rPr>
              <a:t>X -</a:t>
            </a:r>
            <a:r>
              <a:rPr lang="en-US" sz="2000" dirty="0" smtClean="0">
                <a:solidFill>
                  <a:srgbClr val="FF00FF"/>
                </a:solidFill>
                <a:latin typeface="Times New Roman" pitchFamily="18" charset="0"/>
                <a:cs typeface="Times New Roman" pitchFamily="18" charset="0"/>
              </a:rPr>
              <a:t> </a:t>
            </a:r>
            <a:r>
              <a:rPr lang="en-US" sz="2000" b="1" dirty="0" smtClean="0">
                <a:solidFill>
                  <a:schemeClr val="tx1"/>
                </a:solidFill>
                <a:latin typeface="Times New Roman" pitchFamily="18" charset="0"/>
                <a:cs typeface="Times New Roman" pitchFamily="18" charset="0"/>
              </a:rPr>
              <a:t>Research Report    </a:t>
            </a:r>
            <a:endParaRPr lang="en-US" sz="2000" b="1" dirty="0">
              <a:solidFill>
                <a:schemeClr val="tx1"/>
              </a:solidFill>
              <a:latin typeface="Times New Roman" pitchFamily="18" charset="0"/>
              <a:cs typeface="Times New Roman" pitchFamily="18" charset="0"/>
            </a:endParaRPr>
          </a:p>
        </p:txBody>
      </p:sp>
      <p:pic>
        <p:nvPicPr>
          <p:cNvPr id="6" name="Picture 5" descr="blog-eLearning-templates.png"/>
          <p:cNvPicPr>
            <a:picLocks noChangeAspect="1"/>
          </p:cNvPicPr>
          <p:nvPr/>
        </p:nvPicPr>
        <p:blipFill>
          <a:blip r:embed="rId2"/>
          <a:stretch>
            <a:fillRect/>
          </a:stretch>
        </p:blipFill>
        <p:spPr>
          <a:xfrm>
            <a:off x="3048000" y="1752600"/>
            <a:ext cx="2895600" cy="19812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686800" cy="5943600"/>
          </a:xfrm>
        </p:spPr>
        <p:txBody>
          <a:bodyPr>
            <a:normAutofit fontScale="92500" lnSpcReduction="20000"/>
          </a:bodyPr>
          <a:lstStyle/>
          <a:p>
            <a:pPr>
              <a:buNone/>
            </a:pPr>
            <a:r>
              <a:rPr lang="en-US" b="1" dirty="0" smtClean="0">
                <a:solidFill>
                  <a:srgbClr val="000099"/>
                </a:solidFill>
                <a:effectLst>
                  <a:outerShdw blurRad="38100" dist="38100" dir="2700000" algn="tl">
                    <a:srgbClr val="000000">
                      <a:alpha val="43137"/>
                    </a:srgbClr>
                  </a:outerShdw>
                </a:effectLst>
                <a:latin typeface="Times New Roman" pitchFamily="18" charset="0"/>
                <a:cs typeface="Times New Roman" pitchFamily="18" charset="0"/>
              </a:rPr>
              <a:t>Table of Content</a:t>
            </a:r>
          </a:p>
          <a:p>
            <a:pPr>
              <a:lnSpc>
                <a:spcPct val="150000"/>
              </a:lnSpc>
              <a:buNone/>
            </a:pPr>
            <a:r>
              <a:rPr lang="en-US" sz="240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It is known as structure of the report, organization of the report, and divisions of the report.</a:t>
            </a:r>
          </a:p>
          <a:p>
            <a:pPr>
              <a:lnSpc>
                <a:spcPct val="150000"/>
              </a:lnSpc>
              <a:buFont typeface="Wingdings" pitchFamily="2" charset="2"/>
              <a:buChar char="q"/>
            </a:pPr>
            <a:r>
              <a:rPr lang="en-US" dirty="0" smtClean="0">
                <a:latin typeface="Times New Roman" pitchFamily="18" charset="0"/>
                <a:cs typeface="Times New Roman" pitchFamily="18" charset="0"/>
              </a:rPr>
              <a:t>The introduction.            </a:t>
            </a:r>
          </a:p>
          <a:p>
            <a:pPr>
              <a:lnSpc>
                <a:spcPct val="150000"/>
              </a:lnSpc>
              <a:buFont typeface="Wingdings" pitchFamily="2" charset="2"/>
              <a:buChar char="q"/>
            </a:pPr>
            <a:r>
              <a:rPr lang="en-US" dirty="0" smtClean="0">
                <a:latin typeface="Times New Roman" pitchFamily="18" charset="0"/>
                <a:cs typeface="Times New Roman" pitchFamily="18" charset="0"/>
              </a:rPr>
              <a:t>The chapters with subsections                 </a:t>
            </a:r>
            <a:r>
              <a:rPr lang="en-US" b="1" dirty="0" smtClean="0">
                <a:solidFill>
                  <a:srgbClr val="7030A0"/>
                </a:solidFill>
                <a:latin typeface="Times New Roman" pitchFamily="18" charset="0"/>
                <a:cs typeface="Times New Roman" pitchFamily="18" charset="0"/>
              </a:rPr>
              <a:t>Example </a:t>
            </a:r>
          </a:p>
          <a:p>
            <a:pPr>
              <a:lnSpc>
                <a:spcPct val="150000"/>
              </a:lnSpc>
              <a:buFont typeface="Wingdings" pitchFamily="2" charset="2"/>
              <a:buChar char="q"/>
            </a:pPr>
            <a:r>
              <a:rPr lang="en-US" dirty="0" smtClean="0">
                <a:latin typeface="Times New Roman" pitchFamily="18" charset="0"/>
                <a:cs typeface="Times New Roman" pitchFamily="18" charset="0"/>
              </a:rPr>
              <a:t>The bibliography.              </a:t>
            </a:r>
          </a:p>
          <a:p>
            <a:pPr>
              <a:lnSpc>
                <a:spcPct val="150000"/>
              </a:lnSpc>
              <a:buFont typeface="Wingdings" pitchFamily="2" charset="2"/>
              <a:buChar char="q"/>
            </a:pPr>
            <a:r>
              <a:rPr lang="en-US" dirty="0" smtClean="0">
                <a:latin typeface="Times New Roman" pitchFamily="18" charset="0"/>
                <a:cs typeface="Times New Roman" pitchFamily="18" charset="0"/>
              </a:rPr>
              <a:t>The appendix.                                     </a:t>
            </a:r>
          </a:p>
          <a:p>
            <a:pPr>
              <a:lnSpc>
                <a:spcPct val="150000"/>
              </a:lnSpc>
              <a:buFont typeface="Wingdings" pitchFamily="2" charset="2"/>
              <a:buChar char="q"/>
            </a:pPr>
            <a:r>
              <a:rPr lang="en-US" dirty="0" smtClean="0">
                <a:latin typeface="Times New Roman" pitchFamily="18" charset="0"/>
                <a:cs typeface="Times New Roman" pitchFamily="18" charset="0"/>
              </a:rPr>
              <a:t>Page numbers.</a:t>
            </a:r>
          </a:p>
          <a:p>
            <a:pPr>
              <a:lnSpc>
                <a:spcPct val="150000"/>
              </a:lnSpc>
              <a:buFont typeface="Wingdings" pitchFamily="2" charset="2"/>
              <a:buChar char="q"/>
            </a:pPr>
            <a:r>
              <a:rPr lang="en-US" dirty="0" smtClean="0">
                <a:latin typeface="Times New Roman" pitchFamily="18" charset="0"/>
                <a:cs typeface="Times New Roman" pitchFamily="18" charset="0"/>
              </a:rPr>
              <a:t>Acknowledgement.</a:t>
            </a:r>
          </a:p>
          <a:p>
            <a:pPr>
              <a:lnSpc>
                <a:spcPct val="150000"/>
              </a:lnSpc>
              <a:buFont typeface="Wingdings" pitchFamily="2" charset="2"/>
              <a:buChar char="q"/>
            </a:pPr>
            <a:r>
              <a:rPr lang="en-US" dirty="0" smtClean="0">
                <a:latin typeface="Times New Roman" pitchFamily="18" charset="0"/>
                <a:cs typeface="Times New Roman" pitchFamily="18" charset="0"/>
              </a:rPr>
              <a:t>List of tables.</a:t>
            </a:r>
          </a:p>
          <a:p>
            <a:pPr>
              <a:lnSpc>
                <a:spcPct val="150000"/>
              </a:lnSpc>
              <a:buFont typeface="Wingdings" pitchFamily="2" charset="2"/>
              <a:buChar char="q"/>
            </a:pPr>
            <a:r>
              <a:rPr lang="en-US" dirty="0" smtClean="0">
                <a:latin typeface="Times New Roman" pitchFamily="18" charset="0"/>
                <a:cs typeface="Times New Roman" pitchFamily="18" charset="0"/>
              </a:rPr>
              <a:t>List of figures.</a:t>
            </a:r>
          </a:p>
          <a:p>
            <a:pPr>
              <a:lnSpc>
                <a:spcPct val="150000"/>
              </a:lnSpc>
              <a:buNone/>
            </a:pPr>
            <a:endParaRPr lang="en-US" sz="2400" dirty="0" smtClean="0">
              <a:latin typeface="Times New Roman" pitchFamily="18" charset="0"/>
              <a:cs typeface="Times New Roman" pitchFamily="18" charset="0"/>
            </a:endParaRPr>
          </a:p>
          <a:p>
            <a:pPr>
              <a:lnSpc>
                <a:spcPct val="150000"/>
              </a:lnSpc>
              <a:buNone/>
            </a:pPr>
            <a:endParaRPr lang="en-US" sz="2400" b="1" dirty="0">
              <a:solidFill>
                <a:srgbClr val="000099"/>
              </a:solidFill>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4" name="Table 3"/>
          <p:cNvGraphicFramePr>
            <a:graphicFrameLocks noGrp="1"/>
          </p:cNvGraphicFramePr>
          <p:nvPr/>
        </p:nvGraphicFramePr>
        <p:xfrm>
          <a:off x="3581400" y="3124201"/>
          <a:ext cx="5257800" cy="3200400"/>
        </p:xfrm>
        <a:graphic>
          <a:graphicData uri="http://schemas.openxmlformats.org/drawingml/2006/table">
            <a:tbl>
              <a:tblPr firstRow="1" bandRow="1">
                <a:tableStyleId>{5C22544A-7EE6-4342-B048-85BDC9FD1C3A}</a:tableStyleId>
              </a:tblPr>
              <a:tblGrid>
                <a:gridCol w="914400"/>
                <a:gridCol w="3048000"/>
                <a:gridCol w="1295400"/>
              </a:tblGrid>
              <a:tr h="343936">
                <a:tc>
                  <a:txBody>
                    <a:bodyPr/>
                    <a:lstStyle/>
                    <a:p>
                      <a:pPr algn="ctr">
                        <a:lnSpc>
                          <a:spcPct val="150000"/>
                        </a:lnSpc>
                      </a:pPr>
                      <a:r>
                        <a:rPr lang="en-US" sz="2000" dirty="0" smtClean="0">
                          <a:solidFill>
                            <a:srgbClr val="FF0000"/>
                          </a:solidFill>
                          <a:latin typeface="Times New Roman" pitchFamily="18" charset="0"/>
                          <a:cs typeface="Times New Roman" pitchFamily="18" charset="0"/>
                        </a:rPr>
                        <a:t>S.NO</a:t>
                      </a:r>
                      <a:endParaRPr lang="en-US" sz="2000" dirty="0">
                        <a:solidFill>
                          <a:srgbClr val="FF0000"/>
                        </a:solidFill>
                        <a:latin typeface="Times New Roman" pitchFamily="18" charset="0"/>
                        <a:cs typeface="Times New Roman" pitchFamily="18" charset="0"/>
                      </a:endParaRPr>
                    </a:p>
                  </a:txBody>
                  <a:tcPr/>
                </a:tc>
                <a:tc>
                  <a:txBody>
                    <a:bodyPr/>
                    <a:lstStyle/>
                    <a:p>
                      <a:pPr algn="ctr">
                        <a:lnSpc>
                          <a:spcPct val="150000"/>
                        </a:lnSpc>
                      </a:pPr>
                      <a:r>
                        <a:rPr lang="en-US" sz="2000" dirty="0" smtClean="0">
                          <a:solidFill>
                            <a:srgbClr val="FF0000"/>
                          </a:solidFill>
                          <a:latin typeface="Times New Roman" pitchFamily="18" charset="0"/>
                          <a:cs typeface="Times New Roman" pitchFamily="18" charset="0"/>
                        </a:rPr>
                        <a:t>CONTENT </a:t>
                      </a:r>
                      <a:endParaRPr lang="en-US" sz="2000" dirty="0">
                        <a:solidFill>
                          <a:srgbClr val="FF0000"/>
                        </a:solidFill>
                        <a:latin typeface="Times New Roman" pitchFamily="18" charset="0"/>
                        <a:cs typeface="Times New Roman" pitchFamily="18" charset="0"/>
                      </a:endParaRPr>
                    </a:p>
                  </a:txBody>
                  <a:tcPr/>
                </a:tc>
                <a:tc>
                  <a:txBody>
                    <a:bodyPr/>
                    <a:lstStyle/>
                    <a:p>
                      <a:pPr algn="ctr">
                        <a:lnSpc>
                          <a:spcPct val="150000"/>
                        </a:lnSpc>
                      </a:pPr>
                      <a:r>
                        <a:rPr lang="en-US" sz="2000" dirty="0" smtClean="0">
                          <a:solidFill>
                            <a:srgbClr val="FF0000"/>
                          </a:solidFill>
                          <a:latin typeface="Times New Roman" pitchFamily="18" charset="0"/>
                          <a:cs typeface="Times New Roman" pitchFamily="18" charset="0"/>
                        </a:rPr>
                        <a:t>PAGE NO.</a:t>
                      </a:r>
                      <a:endParaRPr lang="en-US" sz="2000" dirty="0">
                        <a:solidFill>
                          <a:srgbClr val="FF0000"/>
                        </a:solidFill>
                        <a:latin typeface="Times New Roman" pitchFamily="18" charset="0"/>
                        <a:cs typeface="Times New Roman" pitchFamily="18" charset="0"/>
                      </a:endParaRPr>
                    </a:p>
                  </a:txBody>
                  <a:tcPr/>
                </a:tc>
              </a:tr>
              <a:tr h="343936">
                <a:tc>
                  <a:txBody>
                    <a:bodyPr/>
                    <a:lstStyle/>
                    <a:p>
                      <a:pPr algn="ctr">
                        <a:lnSpc>
                          <a:spcPct val="150000"/>
                        </a:lnSpc>
                      </a:pPr>
                      <a:r>
                        <a:rPr lang="en-US" sz="2000" dirty="0" smtClean="0">
                          <a:latin typeface="Times New Roman" pitchFamily="18" charset="0"/>
                          <a:cs typeface="Times New Roman" pitchFamily="18" charset="0"/>
                        </a:rPr>
                        <a:t>1.0</a:t>
                      </a:r>
                      <a:endParaRPr lang="en-US" sz="2000" dirty="0">
                        <a:latin typeface="Times New Roman" pitchFamily="18" charset="0"/>
                        <a:cs typeface="Times New Roman" pitchFamily="18" charset="0"/>
                      </a:endParaRPr>
                    </a:p>
                  </a:txBody>
                  <a:tcPr/>
                </a:tc>
                <a:tc>
                  <a:txBody>
                    <a:bodyPr/>
                    <a:lstStyle/>
                    <a:p>
                      <a:pPr algn="ctr">
                        <a:lnSpc>
                          <a:spcPct val="150000"/>
                        </a:lnSpc>
                      </a:pPr>
                      <a:r>
                        <a:rPr lang="en-US" sz="2000" dirty="0" smtClean="0">
                          <a:latin typeface="Times New Roman" pitchFamily="18" charset="0"/>
                          <a:cs typeface="Times New Roman" pitchFamily="18" charset="0"/>
                        </a:rPr>
                        <a:t>Introduction – The Problem  </a:t>
                      </a:r>
                      <a:endParaRPr lang="en-US" sz="2000" dirty="0">
                        <a:latin typeface="Times New Roman" pitchFamily="18" charset="0"/>
                        <a:cs typeface="Times New Roman" pitchFamily="18" charset="0"/>
                      </a:endParaRPr>
                    </a:p>
                  </a:txBody>
                  <a:tcPr/>
                </a:tc>
                <a:tc>
                  <a:txBody>
                    <a:bodyPr/>
                    <a:lstStyle/>
                    <a:p>
                      <a:pPr algn="ctr">
                        <a:lnSpc>
                          <a:spcPct val="150000"/>
                        </a:lnSpc>
                      </a:pPr>
                      <a:r>
                        <a:rPr lang="en-US" sz="2000" dirty="0" smtClean="0">
                          <a:latin typeface="Times New Roman" pitchFamily="18" charset="0"/>
                          <a:cs typeface="Times New Roman" pitchFamily="18" charset="0"/>
                        </a:rPr>
                        <a:t>1</a:t>
                      </a:r>
                      <a:endParaRPr lang="en-US" sz="2000" dirty="0">
                        <a:latin typeface="Times New Roman" pitchFamily="18" charset="0"/>
                        <a:cs typeface="Times New Roman" pitchFamily="18" charset="0"/>
                      </a:endParaRPr>
                    </a:p>
                  </a:txBody>
                  <a:tcPr/>
                </a:tc>
              </a:tr>
              <a:tr h="343936">
                <a:tc>
                  <a:txBody>
                    <a:bodyPr/>
                    <a:lstStyle/>
                    <a:p>
                      <a:pPr algn="ctr">
                        <a:lnSpc>
                          <a:spcPct val="150000"/>
                        </a:lnSpc>
                      </a:pPr>
                      <a:r>
                        <a:rPr lang="en-US" sz="2000" dirty="0" smtClean="0">
                          <a:latin typeface="Times New Roman" pitchFamily="18" charset="0"/>
                          <a:cs typeface="Times New Roman" pitchFamily="18" charset="0"/>
                        </a:rPr>
                        <a:t>1.1</a:t>
                      </a:r>
                      <a:endParaRPr lang="en-US" sz="2000" dirty="0">
                        <a:latin typeface="Times New Roman" pitchFamily="18" charset="0"/>
                        <a:cs typeface="Times New Roman" pitchFamily="18" charset="0"/>
                      </a:endParaRPr>
                    </a:p>
                  </a:txBody>
                  <a:tcPr/>
                </a:tc>
                <a:tc>
                  <a:txBody>
                    <a:bodyPr/>
                    <a:lstStyle/>
                    <a:p>
                      <a:pPr algn="ctr">
                        <a:lnSpc>
                          <a:spcPct val="150000"/>
                        </a:lnSpc>
                      </a:pPr>
                      <a:r>
                        <a:rPr lang="en-US" sz="2000" dirty="0" smtClean="0">
                          <a:latin typeface="Times New Roman" pitchFamily="18" charset="0"/>
                          <a:cs typeface="Times New Roman" pitchFamily="18" charset="0"/>
                        </a:rPr>
                        <a:t>Definition of the Variables </a:t>
                      </a:r>
                      <a:endParaRPr lang="en-US" sz="2000" dirty="0">
                        <a:latin typeface="Times New Roman" pitchFamily="18" charset="0"/>
                        <a:cs typeface="Times New Roman" pitchFamily="18" charset="0"/>
                      </a:endParaRPr>
                    </a:p>
                  </a:txBody>
                  <a:tcPr/>
                </a:tc>
                <a:tc>
                  <a:txBody>
                    <a:bodyPr/>
                    <a:lstStyle/>
                    <a:p>
                      <a:pPr algn="ctr">
                        <a:lnSpc>
                          <a:spcPct val="150000"/>
                        </a:lnSpc>
                      </a:pPr>
                      <a:r>
                        <a:rPr lang="en-US" sz="2000" dirty="0" smtClean="0">
                          <a:latin typeface="Times New Roman" pitchFamily="18" charset="0"/>
                          <a:cs typeface="Times New Roman" pitchFamily="18" charset="0"/>
                        </a:rPr>
                        <a:t>6</a:t>
                      </a:r>
                      <a:endParaRPr lang="en-US" sz="2000" dirty="0">
                        <a:latin typeface="Times New Roman" pitchFamily="18" charset="0"/>
                        <a:cs typeface="Times New Roman" pitchFamily="18" charset="0"/>
                      </a:endParaRPr>
                    </a:p>
                  </a:txBody>
                  <a:tcPr/>
                </a:tc>
              </a:tr>
              <a:tr h="343936">
                <a:tc>
                  <a:txBody>
                    <a:bodyPr/>
                    <a:lstStyle/>
                    <a:p>
                      <a:pPr algn="ctr">
                        <a:lnSpc>
                          <a:spcPct val="150000"/>
                        </a:lnSpc>
                      </a:pPr>
                      <a:r>
                        <a:rPr lang="en-US" sz="2000" dirty="0" smtClean="0">
                          <a:latin typeface="Times New Roman" pitchFamily="18" charset="0"/>
                          <a:cs typeface="Times New Roman" pitchFamily="18" charset="0"/>
                        </a:rPr>
                        <a:t>1.2</a:t>
                      </a:r>
                      <a:endParaRPr lang="en-US" sz="2000" dirty="0">
                        <a:latin typeface="Times New Roman" pitchFamily="18" charset="0"/>
                        <a:cs typeface="Times New Roman" pitchFamily="18" charset="0"/>
                      </a:endParaRPr>
                    </a:p>
                  </a:txBody>
                  <a:tcPr/>
                </a:tc>
                <a:tc>
                  <a:txBody>
                    <a:bodyPr/>
                    <a:lstStyle/>
                    <a:p>
                      <a:pPr algn="ctr">
                        <a:lnSpc>
                          <a:spcPct val="150000"/>
                        </a:lnSpc>
                      </a:pPr>
                      <a:r>
                        <a:rPr lang="en-US" sz="2000" dirty="0" smtClean="0">
                          <a:latin typeface="Times New Roman" pitchFamily="18" charset="0"/>
                          <a:cs typeface="Times New Roman" pitchFamily="18" charset="0"/>
                        </a:rPr>
                        <a:t>Objectives of the Study </a:t>
                      </a:r>
                      <a:endParaRPr lang="en-US" sz="2000" dirty="0">
                        <a:latin typeface="Times New Roman" pitchFamily="18" charset="0"/>
                        <a:cs typeface="Times New Roman" pitchFamily="18" charset="0"/>
                      </a:endParaRPr>
                    </a:p>
                  </a:txBody>
                  <a:tcPr/>
                </a:tc>
                <a:tc>
                  <a:txBody>
                    <a:bodyPr/>
                    <a:lstStyle/>
                    <a:p>
                      <a:pPr algn="ctr">
                        <a:lnSpc>
                          <a:spcPct val="150000"/>
                        </a:lnSpc>
                      </a:pPr>
                      <a:r>
                        <a:rPr lang="en-US" sz="2000" dirty="0" smtClean="0">
                          <a:latin typeface="Times New Roman" pitchFamily="18" charset="0"/>
                          <a:cs typeface="Times New Roman" pitchFamily="18" charset="0"/>
                        </a:rPr>
                        <a:t>10</a:t>
                      </a:r>
                      <a:endParaRPr lang="en-US" sz="2000" dirty="0">
                        <a:latin typeface="Times New Roman" pitchFamily="18" charset="0"/>
                        <a:cs typeface="Times New Roman" pitchFamily="18" charset="0"/>
                      </a:endParaRPr>
                    </a:p>
                  </a:txBody>
                  <a:tcPr/>
                </a:tc>
              </a:tr>
              <a:tr h="529257">
                <a:tc>
                  <a:txBody>
                    <a:bodyPr/>
                    <a:lstStyle/>
                    <a:p>
                      <a:pPr algn="ctr">
                        <a:lnSpc>
                          <a:spcPct val="150000"/>
                        </a:lnSpc>
                      </a:pPr>
                      <a:r>
                        <a:rPr lang="en-US" sz="2000" dirty="0" smtClean="0">
                          <a:latin typeface="Times New Roman" pitchFamily="18" charset="0"/>
                          <a:cs typeface="Times New Roman" pitchFamily="18" charset="0"/>
                        </a:rPr>
                        <a:t>1.3</a:t>
                      </a:r>
                      <a:endParaRPr lang="en-US" sz="2000" dirty="0">
                        <a:latin typeface="Times New Roman" pitchFamily="18" charset="0"/>
                        <a:cs typeface="Times New Roman" pitchFamily="18" charset="0"/>
                      </a:endParaRPr>
                    </a:p>
                  </a:txBody>
                  <a:tcPr/>
                </a:tc>
                <a:tc>
                  <a:txBody>
                    <a:bodyPr/>
                    <a:lstStyle/>
                    <a:p>
                      <a:pPr algn="ctr">
                        <a:lnSpc>
                          <a:spcPct val="150000"/>
                        </a:lnSpc>
                      </a:pPr>
                      <a:r>
                        <a:rPr lang="en-US" sz="2000" dirty="0" smtClean="0">
                          <a:latin typeface="Times New Roman" pitchFamily="18" charset="0"/>
                          <a:cs typeface="Times New Roman" pitchFamily="18" charset="0"/>
                        </a:rPr>
                        <a:t>Limitations of the Study </a:t>
                      </a:r>
                      <a:endParaRPr lang="en-US" sz="2000" dirty="0">
                        <a:latin typeface="Times New Roman" pitchFamily="18" charset="0"/>
                        <a:cs typeface="Times New Roman" pitchFamily="18" charset="0"/>
                      </a:endParaRPr>
                    </a:p>
                  </a:txBody>
                  <a:tcPr/>
                </a:tc>
                <a:tc>
                  <a:txBody>
                    <a:bodyPr/>
                    <a:lstStyle/>
                    <a:p>
                      <a:pPr algn="ctr">
                        <a:lnSpc>
                          <a:spcPct val="150000"/>
                        </a:lnSpc>
                      </a:pPr>
                      <a:r>
                        <a:rPr lang="en-US" sz="2000" dirty="0" smtClean="0">
                          <a:latin typeface="Times New Roman" pitchFamily="18" charset="0"/>
                          <a:cs typeface="Times New Roman" pitchFamily="18" charset="0"/>
                        </a:rPr>
                        <a:t>16</a:t>
                      </a:r>
                      <a:endParaRPr lang="en-US" sz="2000" dirty="0">
                        <a:latin typeface="Times New Roman" pitchFamily="18" charset="0"/>
                        <a:cs typeface="Times New Roman" pitchFamily="18" charset="0"/>
                      </a:endParaRPr>
                    </a:p>
                  </a:txBody>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6096000"/>
          </a:xfrm>
        </p:spPr>
        <p:txBody>
          <a:bodyPr/>
          <a:lstStyle/>
          <a:p>
            <a:pPr>
              <a:buNone/>
            </a:pPr>
            <a:r>
              <a:rPr lang="en-US" sz="2400" dirty="0" smtClean="0">
                <a:solidFill>
                  <a:srgbClr val="000099"/>
                </a:solidFill>
                <a:latin typeface="Times New Roman" pitchFamily="18" charset="0"/>
                <a:cs typeface="Times New Roman" pitchFamily="18" charset="0"/>
              </a:rPr>
              <a:t>List of Tables and Figures</a:t>
            </a:r>
          </a:p>
          <a:p>
            <a:pPr lvl="0">
              <a:buFont typeface="Wingdings" pitchFamily="2" charset="2"/>
              <a:buChar char="v"/>
            </a:pPr>
            <a:r>
              <a:rPr lang="en-US" sz="2400" dirty="0" smtClean="0">
                <a:latin typeface="Times New Roman" pitchFamily="18" charset="0"/>
                <a:cs typeface="Times New Roman" pitchFamily="18" charset="0"/>
              </a:rPr>
              <a:t>Here, the details of tables and figures should be     given in chronological orders.</a:t>
            </a:r>
          </a:p>
          <a:p>
            <a:pPr lvl="0">
              <a:buFont typeface="Wingdings" pitchFamily="2" charset="2"/>
              <a:buChar char="v"/>
            </a:pPr>
            <a:r>
              <a:rPr lang="en-US" sz="2400" dirty="0" smtClean="0">
                <a:latin typeface="Times New Roman" pitchFamily="18" charset="0"/>
                <a:cs typeface="Times New Roman" pitchFamily="18" charset="0"/>
              </a:rPr>
              <a:t>Its sole purpose is to inform readers about where the tables or figures appear in the report.</a:t>
            </a:r>
          </a:p>
          <a:p>
            <a:pPr>
              <a:buNone/>
            </a:pPr>
            <a:r>
              <a:rPr lang="en-US" sz="2000" dirty="0" smtClean="0">
                <a:solidFill>
                  <a:srgbClr val="000099"/>
                </a:solidFill>
              </a:rPr>
              <a:t>Example – 1  </a:t>
            </a:r>
            <a:r>
              <a:rPr lang="en-US" dirty="0" smtClean="0">
                <a:solidFill>
                  <a:srgbClr val="000099"/>
                </a:solidFill>
              </a:rPr>
              <a:t> </a:t>
            </a:r>
          </a:p>
          <a:p>
            <a:pPr>
              <a:buNone/>
            </a:pPr>
            <a:endParaRPr lang="en-US" dirty="0" smtClean="0">
              <a:solidFill>
                <a:srgbClr val="000099"/>
              </a:solidFill>
            </a:endParaRPr>
          </a:p>
          <a:p>
            <a:pPr>
              <a:buNone/>
            </a:pPr>
            <a:endParaRPr lang="en-US" dirty="0" smtClean="0">
              <a:solidFill>
                <a:srgbClr val="000099"/>
              </a:solidFill>
              <a:latin typeface="Times New Roman" pitchFamily="18" charset="0"/>
              <a:cs typeface="Times New Roman" pitchFamily="18" charset="0"/>
            </a:endParaRPr>
          </a:p>
          <a:p>
            <a:pPr>
              <a:buNone/>
            </a:pPr>
            <a:endParaRPr lang="en-US" dirty="0" smtClean="0">
              <a:solidFill>
                <a:srgbClr val="000099"/>
              </a:solidFill>
              <a:latin typeface="Times New Roman" pitchFamily="18" charset="0"/>
              <a:cs typeface="Times New Roman" pitchFamily="18" charset="0"/>
            </a:endParaRPr>
          </a:p>
          <a:p>
            <a:pPr>
              <a:buNone/>
            </a:pPr>
            <a:r>
              <a:rPr lang="en-US" sz="2000" dirty="0" smtClean="0">
                <a:solidFill>
                  <a:srgbClr val="000099"/>
                </a:solidFill>
                <a:latin typeface="Times New Roman" pitchFamily="18" charset="0"/>
                <a:cs typeface="Times New Roman" pitchFamily="18" charset="0"/>
              </a:rPr>
              <a:t>Example – 2</a:t>
            </a:r>
          </a:p>
          <a:p>
            <a:pPr>
              <a:buNone/>
            </a:pPr>
            <a:endParaRPr lang="en-US" sz="2000" dirty="0">
              <a:solidFill>
                <a:srgbClr val="000099"/>
              </a:solidFill>
              <a:latin typeface="Times New Roman" pitchFamily="18" charset="0"/>
              <a:cs typeface="Times New Roman" pitchFamily="18" charset="0"/>
            </a:endParaRPr>
          </a:p>
        </p:txBody>
      </p:sp>
      <p:graphicFrame>
        <p:nvGraphicFramePr>
          <p:cNvPr id="4" name="Table 3"/>
          <p:cNvGraphicFramePr>
            <a:graphicFrameLocks noGrp="1"/>
          </p:cNvGraphicFramePr>
          <p:nvPr/>
        </p:nvGraphicFramePr>
        <p:xfrm>
          <a:off x="1752600" y="3124200"/>
          <a:ext cx="5791200" cy="1493520"/>
        </p:xfrm>
        <a:graphic>
          <a:graphicData uri="http://schemas.openxmlformats.org/drawingml/2006/table">
            <a:tbl>
              <a:tblPr firstRow="1" bandRow="1">
                <a:tableStyleId>{5C22544A-7EE6-4342-B048-85BDC9FD1C3A}</a:tableStyleId>
              </a:tblPr>
              <a:tblGrid>
                <a:gridCol w="1013460"/>
                <a:gridCol w="3257550"/>
                <a:gridCol w="1520190"/>
              </a:tblGrid>
              <a:tr h="370840">
                <a:tc>
                  <a:txBody>
                    <a:bodyPr/>
                    <a:lstStyle/>
                    <a:p>
                      <a:r>
                        <a:rPr lang="en-US" sz="2000" dirty="0" smtClean="0">
                          <a:latin typeface="Times New Roman" pitchFamily="18" charset="0"/>
                          <a:cs typeface="Times New Roman" pitchFamily="18" charset="0"/>
                        </a:rPr>
                        <a:t>S.NO</a:t>
                      </a:r>
                      <a:endParaRPr lang="en-US" sz="2000" dirty="0">
                        <a:latin typeface="Times New Roman" pitchFamily="18" charset="0"/>
                        <a:cs typeface="Times New Roman" pitchFamily="18" charset="0"/>
                      </a:endParaRPr>
                    </a:p>
                  </a:txBody>
                  <a:tcPr/>
                </a:tc>
                <a:tc>
                  <a:txBody>
                    <a:bodyPr/>
                    <a:lstStyle/>
                    <a:p>
                      <a:r>
                        <a:rPr lang="en-US" sz="2000" dirty="0" smtClean="0">
                          <a:latin typeface="Times New Roman" pitchFamily="18" charset="0"/>
                          <a:cs typeface="Times New Roman" pitchFamily="18" charset="0"/>
                        </a:rPr>
                        <a:t>LIST OF FIGURES </a:t>
                      </a:r>
                      <a:endParaRPr lang="en-US" sz="2000" dirty="0">
                        <a:latin typeface="Times New Roman" pitchFamily="18" charset="0"/>
                        <a:cs typeface="Times New Roman" pitchFamily="18" charset="0"/>
                      </a:endParaRPr>
                    </a:p>
                  </a:txBody>
                  <a:tcPr/>
                </a:tc>
                <a:tc>
                  <a:txBody>
                    <a:bodyPr/>
                    <a:lstStyle/>
                    <a:p>
                      <a:r>
                        <a:rPr lang="en-US" sz="2000" dirty="0" smtClean="0">
                          <a:latin typeface="Times New Roman" pitchFamily="18" charset="0"/>
                          <a:cs typeface="Times New Roman" pitchFamily="18" charset="0"/>
                        </a:rPr>
                        <a:t>PAGE.NO</a:t>
                      </a:r>
                      <a:endParaRPr lang="en-US" sz="2000" dirty="0">
                        <a:latin typeface="Times New Roman" pitchFamily="18" charset="0"/>
                        <a:cs typeface="Times New Roman" pitchFamily="18" charset="0"/>
                      </a:endParaRPr>
                    </a:p>
                  </a:txBody>
                  <a:tcPr/>
                </a:tc>
              </a:tr>
              <a:tr h="370840">
                <a:tc>
                  <a:txBody>
                    <a:bodyPr/>
                    <a:lstStyle/>
                    <a:p>
                      <a:pPr algn="ctr"/>
                      <a:r>
                        <a:rPr lang="en-US" sz="2000" dirty="0" smtClean="0">
                          <a:latin typeface="Times New Roman" pitchFamily="18" charset="0"/>
                          <a:cs typeface="Times New Roman" pitchFamily="18" charset="0"/>
                        </a:rPr>
                        <a:t>3.1 </a:t>
                      </a:r>
                      <a:endParaRPr lang="en-US" sz="2000" dirty="0">
                        <a:latin typeface="Times New Roman" pitchFamily="18" charset="0"/>
                        <a:cs typeface="Times New Roman" pitchFamily="18" charset="0"/>
                      </a:endParaRPr>
                    </a:p>
                  </a:txBody>
                  <a:tcPr/>
                </a:tc>
                <a:tc>
                  <a:txBody>
                    <a:bodyPr/>
                    <a:lstStyle/>
                    <a:p>
                      <a:pPr algn="just"/>
                      <a:r>
                        <a:rPr lang="en-US" sz="2000" dirty="0" smtClean="0">
                          <a:latin typeface="Times New Roman" pitchFamily="18" charset="0"/>
                          <a:cs typeface="Times New Roman" pitchFamily="18" charset="0"/>
                        </a:rPr>
                        <a:t>Distribution of the Samples </a:t>
                      </a:r>
                      <a:endParaRPr lang="en-US" sz="2000" dirty="0">
                        <a:latin typeface="Times New Roman" pitchFamily="18" charset="0"/>
                        <a:cs typeface="Times New Roman" pitchFamily="18" charset="0"/>
                      </a:endParaRPr>
                    </a:p>
                  </a:txBody>
                  <a:tcPr/>
                </a:tc>
                <a:tc>
                  <a:txBody>
                    <a:bodyPr/>
                    <a:lstStyle/>
                    <a:p>
                      <a:pPr algn="ctr"/>
                      <a:r>
                        <a:rPr lang="en-US" sz="2000" dirty="0" smtClean="0">
                          <a:latin typeface="Times New Roman" pitchFamily="18" charset="0"/>
                          <a:cs typeface="Times New Roman" pitchFamily="18" charset="0"/>
                        </a:rPr>
                        <a:t>82</a:t>
                      </a:r>
                      <a:endParaRPr lang="en-US" sz="2000" dirty="0">
                        <a:latin typeface="Times New Roman" pitchFamily="18" charset="0"/>
                        <a:cs typeface="Times New Roman" pitchFamily="18" charset="0"/>
                      </a:endParaRPr>
                    </a:p>
                  </a:txBody>
                  <a:tcPr/>
                </a:tc>
              </a:tr>
              <a:tr h="370840">
                <a:tc>
                  <a:txBody>
                    <a:bodyPr/>
                    <a:lstStyle/>
                    <a:p>
                      <a:pPr algn="ctr"/>
                      <a:r>
                        <a:rPr lang="en-US" sz="2000" dirty="0" smtClean="0">
                          <a:latin typeface="Times New Roman" pitchFamily="18" charset="0"/>
                          <a:cs typeface="Times New Roman" pitchFamily="18" charset="0"/>
                        </a:rPr>
                        <a:t>3.2 </a:t>
                      </a:r>
                      <a:endParaRPr lang="en-US" sz="2000" dirty="0">
                        <a:latin typeface="Times New Roman" pitchFamily="18" charset="0"/>
                        <a:cs typeface="Times New Roman" pitchFamily="18" charset="0"/>
                      </a:endParaRPr>
                    </a:p>
                  </a:txBody>
                  <a:tcPr/>
                </a:tc>
                <a:tc>
                  <a:txBody>
                    <a:bodyPr/>
                    <a:lstStyle/>
                    <a:p>
                      <a:pPr algn="just"/>
                      <a:r>
                        <a:rPr lang="en-US" sz="2000" dirty="0" smtClean="0">
                          <a:latin typeface="Times New Roman" pitchFamily="18" charset="0"/>
                          <a:cs typeface="Times New Roman" pitchFamily="18" charset="0"/>
                        </a:rPr>
                        <a:t>Mean and Standard of the Variables </a:t>
                      </a:r>
                      <a:endParaRPr lang="en-US" sz="2000" dirty="0">
                        <a:latin typeface="Times New Roman" pitchFamily="18" charset="0"/>
                        <a:cs typeface="Times New Roman" pitchFamily="18" charset="0"/>
                      </a:endParaRPr>
                    </a:p>
                  </a:txBody>
                  <a:tcPr/>
                </a:tc>
                <a:tc>
                  <a:txBody>
                    <a:bodyPr/>
                    <a:lstStyle/>
                    <a:p>
                      <a:pPr algn="ctr"/>
                      <a:r>
                        <a:rPr lang="en-US" sz="2000" dirty="0" smtClean="0">
                          <a:latin typeface="Times New Roman" pitchFamily="18" charset="0"/>
                          <a:cs typeface="Times New Roman" pitchFamily="18" charset="0"/>
                        </a:rPr>
                        <a:t>84</a:t>
                      </a:r>
                      <a:endParaRPr lang="en-US" sz="2000" dirty="0">
                        <a:latin typeface="Times New Roman" pitchFamily="18" charset="0"/>
                        <a:cs typeface="Times New Roman" pitchFamily="18" charset="0"/>
                      </a:endParaRPr>
                    </a:p>
                  </a:txBody>
                  <a:tcPr/>
                </a:tc>
              </a:tr>
            </a:tbl>
          </a:graphicData>
        </a:graphic>
      </p:graphicFrame>
      <p:graphicFrame>
        <p:nvGraphicFramePr>
          <p:cNvPr id="5" name="Table 4"/>
          <p:cNvGraphicFramePr>
            <a:graphicFrameLocks noGrp="1"/>
          </p:cNvGraphicFramePr>
          <p:nvPr/>
        </p:nvGraphicFramePr>
        <p:xfrm>
          <a:off x="1828800" y="5105400"/>
          <a:ext cx="5791200" cy="1402080"/>
        </p:xfrm>
        <a:graphic>
          <a:graphicData uri="http://schemas.openxmlformats.org/drawingml/2006/table">
            <a:tbl>
              <a:tblPr firstRow="1" bandRow="1">
                <a:tableStyleId>{5C22544A-7EE6-4342-B048-85BDC9FD1C3A}</a:tableStyleId>
              </a:tblPr>
              <a:tblGrid>
                <a:gridCol w="1219199"/>
                <a:gridCol w="2928938"/>
                <a:gridCol w="1643063"/>
              </a:tblGrid>
              <a:tr h="374705">
                <a:tc>
                  <a:txBody>
                    <a:bodyPr/>
                    <a:lstStyle/>
                    <a:p>
                      <a:r>
                        <a:rPr lang="en-US" sz="2000" dirty="0" smtClean="0">
                          <a:latin typeface="Times New Roman" pitchFamily="18" charset="0"/>
                          <a:cs typeface="Times New Roman" pitchFamily="18" charset="0"/>
                        </a:rPr>
                        <a:t>S. NO </a:t>
                      </a:r>
                      <a:endParaRPr lang="en-US" sz="2000" dirty="0">
                        <a:latin typeface="Times New Roman" pitchFamily="18" charset="0"/>
                        <a:cs typeface="Times New Roman" pitchFamily="18" charset="0"/>
                      </a:endParaRPr>
                    </a:p>
                  </a:txBody>
                  <a:tcPr/>
                </a:tc>
                <a:tc>
                  <a:txBody>
                    <a:bodyPr/>
                    <a:lstStyle/>
                    <a:p>
                      <a:r>
                        <a:rPr lang="en-US" sz="2000" dirty="0" smtClean="0">
                          <a:latin typeface="Times New Roman" pitchFamily="18" charset="0"/>
                          <a:cs typeface="Times New Roman" pitchFamily="18" charset="0"/>
                        </a:rPr>
                        <a:t>LIST OF FIGURES </a:t>
                      </a:r>
                      <a:endParaRPr lang="en-US" sz="2000" dirty="0">
                        <a:latin typeface="Times New Roman" pitchFamily="18" charset="0"/>
                        <a:cs typeface="Times New Roman" pitchFamily="18" charset="0"/>
                      </a:endParaRPr>
                    </a:p>
                  </a:txBody>
                  <a:tcPr/>
                </a:tc>
                <a:tc>
                  <a:txBody>
                    <a:bodyPr/>
                    <a:lstStyle/>
                    <a:p>
                      <a:r>
                        <a:rPr lang="en-US" sz="2000" dirty="0" smtClean="0">
                          <a:latin typeface="Times New Roman" pitchFamily="18" charset="0"/>
                          <a:cs typeface="Times New Roman" pitchFamily="18" charset="0"/>
                        </a:rPr>
                        <a:t>PAGE.NO </a:t>
                      </a:r>
                      <a:endParaRPr lang="en-US" sz="2000" dirty="0">
                        <a:latin typeface="Times New Roman" pitchFamily="18" charset="0"/>
                        <a:cs typeface="Times New Roman" pitchFamily="18" charset="0"/>
                      </a:endParaRPr>
                    </a:p>
                  </a:txBody>
                  <a:tcPr/>
                </a:tc>
              </a:tr>
              <a:tr h="951175">
                <a:tc>
                  <a:txBody>
                    <a:bodyPr/>
                    <a:lstStyle/>
                    <a:p>
                      <a:pPr algn="ctr"/>
                      <a:r>
                        <a:rPr lang="en-US" sz="2000" dirty="0" smtClean="0">
                          <a:latin typeface="Times New Roman" pitchFamily="18" charset="0"/>
                          <a:cs typeface="Times New Roman" pitchFamily="18" charset="0"/>
                        </a:rPr>
                        <a:t>3.1 </a:t>
                      </a:r>
                      <a:endParaRPr lang="en-US" sz="2000" dirty="0">
                        <a:latin typeface="Times New Roman" pitchFamily="18" charset="0"/>
                        <a:cs typeface="Times New Roman" pitchFamily="18" charset="0"/>
                      </a:endParaRPr>
                    </a:p>
                  </a:txBody>
                  <a:tcPr/>
                </a:tc>
                <a:tc>
                  <a:txBody>
                    <a:bodyPr/>
                    <a:lstStyle/>
                    <a:p>
                      <a:pPr algn="just"/>
                      <a:r>
                        <a:rPr lang="en-US" sz="2000" dirty="0" smtClean="0">
                          <a:latin typeface="Times New Roman" pitchFamily="18" charset="0"/>
                          <a:cs typeface="Times New Roman" pitchFamily="18" charset="0"/>
                        </a:rPr>
                        <a:t>Pie diagrams showing percentage according to personal variables  </a:t>
                      </a:r>
                      <a:endParaRPr lang="en-US" sz="2000" dirty="0">
                        <a:latin typeface="Times New Roman" pitchFamily="18" charset="0"/>
                        <a:cs typeface="Times New Roman" pitchFamily="18" charset="0"/>
                      </a:endParaRPr>
                    </a:p>
                  </a:txBody>
                  <a:tcPr/>
                </a:tc>
                <a:tc>
                  <a:txBody>
                    <a:bodyPr/>
                    <a:lstStyle/>
                    <a:p>
                      <a:pPr algn="ctr"/>
                      <a:r>
                        <a:rPr lang="en-US" sz="2000" dirty="0" smtClean="0">
                          <a:latin typeface="Times New Roman" pitchFamily="18" charset="0"/>
                          <a:cs typeface="Times New Roman" pitchFamily="18" charset="0"/>
                        </a:rPr>
                        <a:t>83</a:t>
                      </a:r>
                      <a:endParaRPr lang="en-US" sz="2000" dirty="0">
                        <a:latin typeface="Times New Roman" pitchFamily="18" charset="0"/>
                        <a:cs typeface="Times New Roman" pitchFamily="18" charset="0"/>
                      </a:endParaRPr>
                    </a:p>
                  </a:txBody>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553200"/>
          </a:xfrm>
        </p:spPr>
        <p:txBody>
          <a:bodyPr>
            <a:normAutofit fontScale="25000" lnSpcReduction="20000"/>
          </a:bodyPr>
          <a:lstStyle/>
          <a:p>
            <a:pPr>
              <a:lnSpc>
                <a:spcPct val="120000"/>
              </a:lnSpc>
              <a:buNone/>
            </a:pPr>
            <a:r>
              <a:rPr lang="en-US" sz="9600" dirty="0" smtClean="0">
                <a:solidFill>
                  <a:srgbClr val="0000CC"/>
                </a:solidFill>
                <a:latin typeface="Times New Roman" pitchFamily="18" charset="0"/>
                <a:cs typeface="Times New Roman" pitchFamily="18" charset="0"/>
              </a:rPr>
              <a:t> </a:t>
            </a:r>
            <a:r>
              <a:rPr lang="en-US" sz="9600" b="1" dirty="0" smtClean="0">
                <a:solidFill>
                  <a:srgbClr val="000099"/>
                </a:solidFill>
                <a:latin typeface="Times New Roman" pitchFamily="18" charset="0"/>
                <a:cs typeface="Times New Roman" pitchFamily="18" charset="0"/>
              </a:rPr>
              <a:t>Body of the report</a:t>
            </a:r>
          </a:p>
          <a:p>
            <a:pPr>
              <a:lnSpc>
                <a:spcPct val="120000"/>
              </a:lnSpc>
              <a:buNone/>
            </a:pPr>
            <a:r>
              <a:rPr lang="en-US" sz="9200" dirty="0" smtClean="0">
                <a:latin typeface="Times New Roman" pitchFamily="18" charset="0"/>
                <a:cs typeface="Times New Roman" pitchFamily="18" charset="0"/>
              </a:rPr>
              <a:t>The main body of the report contains five logical divisions:</a:t>
            </a:r>
          </a:p>
          <a:p>
            <a:pPr lvl="4">
              <a:lnSpc>
                <a:spcPct val="120000"/>
              </a:lnSpc>
              <a:buNone/>
            </a:pPr>
            <a:r>
              <a:rPr lang="en-US" sz="9200" dirty="0" smtClean="0">
                <a:latin typeface="Times New Roman" pitchFamily="18" charset="0"/>
                <a:cs typeface="Times New Roman" pitchFamily="18" charset="0"/>
              </a:rPr>
              <a:t>1. The introduction.</a:t>
            </a:r>
          </a:p>
          <a:p>
            <a:pPr lvl="4">
              <a:lnSpc>
                <a:spcPct val="120000"/>
              </a:lnSpc>
              <a:buNone/>
            </a:pPr>
            <a:r>
              <a:rPr lang="en-US" sz="9200" dirty="0" smtClean="0">
                <a:latin typeface="Times New Roman" pitchFamily="18" charset="0"/>
                <a:cs typeface="Times New Roman" pitchFamily="18" charset="0"/>
              </a:rPr>
              <a:t>2. Review of related literature.</a:t>
            </a:r>
          </a:p>
          <a:p>
            <a:pPr lvl="4">
              <a:lnSpc>
                <a:spcPct val="120000"/>
              </a:lnSpc>
              <a:buNone/>
            </a:pPr>
            <a:r>
              <a:rPr lang="en-US" sz="9200" dirty="0" smtClean="0">
                <a:latin typeface="Times New Roman" pitchFamily="18" charset="0"/>
                <a:cs typeface="Times New Roman" pitchFamily="18" charset="0"/>
              </a:rPr>
              <a:t>3. Design of the study.</a:t>
            </a:r>
          </a:p>
          <a:p>
            <a:pPr lvl="4">
              <a:lnSpc>
                <a:spcPct val="120000"/>
              </a:lnSpc>
              <a:buNone/>
            </a:pPr>
            <a:r>
              <a:rPr lang="en-US" sz="9200" dirty="0" smtClean="0">
                <a:latin typeface="Times New Roman" pitchFamily="18" charset="0"/>
                <a:cs typeface="Times New Roman" pitchFamily="18" charset="0"/>
              </a:rPr>
              <a:t>4. Analysis and interpretation of the data.</a:t>
            </a:r>
          </a:p>
          <a:p>
            <a:pPr lvl="4">
              <a:lnSpc>
                <a:spcPct val="120000"/>
              </a:lnSpc>
              <a:buNone/>
            </a:pPr>
            <a:r>
              <a:rPr lang="en-US" sz="9200" dirty="0" smtClean="0">
                <a:latin typeface="Times New Roman" pitchFamily="18" charset="0"/>
                <a:cs typeface="Times New Roman" pitchFamily="18" charset="0"/>
              </a:rPr>
              <a:t>5. Summary and conclusion.</a:t>
            </a:r>
          </a:p>
          <a:p>
            <a:pPr>
              <a:lnSpc>
                <a:spcPct val="120000"/>
              </a:lnSpc>
              <a:buNone/>
            </a:pPr>
            <a:r>
              <a:rPr lang="en-US" sz="9600" b="1" dirty="0" smtClean="0">
                <a:solidFill>
                  <a:srgbClr val="0000CC"/>
                </a:solidFill>
                <a:latin typeface="Times New Roman" pitchFamily="18" charset="0"/>
                <a:cs typeface="Times New Roman" pitchFamily="18" charset="0"/>
              </a:rPr>
              <a:t>1. Introduction </a:t>
            </a:r>
          </a:p>
          <a:p>
            <a:pPr algn="just">
              <a:lnSpc>
                <a:spcPct val="120000"/>
              </a:lnSpc>
              <a:buNone/>
            </a:pPr>
            <a:r>
              <a:rPr lang="en-US" sz="9600" dirty="0" smtClean="0">
                <a:latin typeface="Times New Roman" pitchFamily="18" charset="0"/>
                <a:cs typeface="Times New Roman" pitchFamily="18" charset="0"/>
              </a:rPr>
              <a:t>       </a:t>
            </a:r>
            <a:r>
              <a:rPr lang="en-US" sz="9200" dirty="0" smtClean="0">
                <a:latin typeface="Times New Roman" pitchFamily="18" charset="0"/>
                <a:cs typeface="Times New Roman" pitchFamily="18" charset="0"/>
              </a:rPr>
              <a:t>A good introduction has following components,  </a:t>
            </a:r>
          </a:p>
          <a:p>
            <a:pPr lvl="4" algn="just">
              <a:lnSpc>
                <a:spcPct val="120000"/>
              </a:lnSpc>
              <a:buFont typeface="Wingdings" pitchFamily="2" charset="2"/>
              <a:buChar char="q"/>
            </a:pPr>
            <a:r>
              <a:rPr lang="en-US" sz="9200" dirty="0" smtClean="0">
                <a:latin typeface="Times New Roman" pitchFamily="18" charset="0"/>
                <a:cs typeface="Times New Roman" pitchFamily="18" charset="0"/>
              </a:rPr>
              <a:t>It should be lucid, complete and concise.</a:t>
            </a:r>
          </a:p>
          <a:p>
            <a:pPr lvl="4" algn="just">
              <a:lnSpc>
                <a:spcPct val="120000"/>
              </a:lnSpc>
              <a:buFont typeface="Wingdings" pitchFamily="2" charset="2"/>
              <a:buChar char="q"/>
            </a:pPr>
            <a:r>
              <a:rPr lang="en-US" sz="9200" dirty="0" smtClean="0">
                <a:latin typeface="Times New Roman" pitchFamily="18" charset="0"/>
                <a:cs typeface="Times New Roman" pitchFamily="18" charset="0"/>
              </a:rPr>
              <a:t>Researcher defines, analyses and state the nature of the problem with research objectives.</a:t>
            </a:r>
          </a:p>
          <a:p>
            <a:pPr lvl="4" algn="just">
              <a:lnSpc>
                <a:spcPct val="120000"/>
              </a:lnSpc>
              <a:buFont typeface="Wingdings" pitchFamily="2" charset="2"/>
              <a:buChar char="q"/>
            </a:pPr>
            <a:r>
              <a:rPr lang="en-US" sz="9200" dirty="0" smtClean="0">
                <a:latin typeface="Times New Roman" pitchFamily="18" charset="0"/>
                <a:cs typeface="Times New Roman" pitchFamily="18" charset="0"/>
              </a:rPr>
              <a:t>It includes the significance of the problem and need for undertaking the research.</a:t>
            </a:r>
          </a:p>
          <a:p>
            <a:pPr lvl="4" algn="just">
              <a:lnSpc>
                <a:spcPct val="120000"/>
              </a:lnSpc>
              <a:buFont typeface="Wingdings" pitchFamily="2" charset="2"/>
              <a:buChar char="q"/>
            </a:pPr>
            <a:r>
              <a:rPr lang="en-US" sz="9200" dirty="0" smtClean="0">
                <a:latin typeface="Times New Roman" pitchFamily="18" charset="0"/>
                <a:cs typeface="Times New Roman" pitchFamily="18" charset="0"/>
              </a:rPr>
              <a:t>Research variables and terms should be properly defined and investigated </a:t>
            </a:r>
          </a:p>
          <a:p>
            <a:pPr lvl="5" algn="just">
              <a:lnSpc>
                <a:spcPct val="120000"/>
              </a:lnSpc>
              <a:buNone/>
            </a:pPr>
            <a:endParaRPr lang="en-US" sz="2200" dirty="0" smtClean="0">
              <a:latin typeface="Times New Roman" pitchFamily="18" charset="0"/>
              <a:cs typeface="Times New Roman" pitchFamily="18" charset="0"/>
            </a:endParaRPr>
          </a:p>
          <a:p>
            <a:pPr lvl="5">
              <a:lnSpc>
                <a:spcPct val="120000"/>
              </a:lnSpc>
              <a:buFont typeface="Wingdings" pitchFamily="2" charset="2"/>
              <a:buChar char="q"/>
            </a:pPr>
            <a:endParaRPr lang="en-US" dirty="0" smtClean="0">
              <a:solidFill>
                <a:srgbClr val="0000CC"/>
              </a:solidFill>
              <a:latin typeface="Times New Roman" pitchFamily="18" charset="0"/>
              <a:cs typeface="Times New Roman" pitchFamily="18" charset="0"/>
            </a:endParaRPr>
          </a:p>
          <a:p>
            <a:pPr>
              <a:lnSpc>
                <a:spcPct val="120000"/>
              </a:lnSpc>
              <a:buNone/>
            </a:pPr>
            <a:endParaRPr lang="en-US" dirty="0" smtClean="0">
              <a:solidFill>
                <a:srgbClr val="0000CC"/>
              </a:solidFill>
              <a:latin typeface="Times New Roman" pitchFamily="18" charset="0"/>
              <a:cs typeface="Times New Roman" pitchFamily="18" charset="0"/>
            </a:endParaRPr>
          </a:p>
          <a:p>
            <a:pPr>
              <a:buNone/>
            </a:pPr>
            <a:endParaRPr lang="en-US" dirty="0">
              <a:solidFill>
                <a:srgbClr val="0000CC"/>
              </a:solidFill>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943600"/>
          </a:xfrm>
        </p:spPr>
        <p:txBody>
          <a:bodyPr>
            <a:normAutofit fontScale="92500" lnSpcReduction="10000"/>
          </a:bodyPr>
          <a:lstStyle/>
          <a:p>
            <a:pPr>
              <a:buNone/>
            </a:pPr>
            <a:r>
              <a:rPr lang="en-US" dirty="0" smtClean="0">
                <a:solidFill>
                  <a:srgbClr val="000099"/>
                </a:solidFill>
                <a:latin typeface="Times New Roman" pitchFamily="18" charset="0"/>
                <a:cs typeface="Times New Roman" pitchFamily="18" charset="0"/>
              </a:rPr>
              <a:t>2. </a:t>
            </a:r>
            <a:r>
              <a:rPr lang="en-US" b="1" dirty="0" smtClean="0">
                <a:solidFill>
                  <a:srgbClr val="000099"/>
                </a:solidFill>
                <a:latin typeface="Times New Roman" pitchFamily="18" charset="0"/>
                <a:cs typeface="Times New Roman" pitchFamily="18" charset="0"/>
              </a:rPr>
              <a:t>Review of Literature </a:t>
            </a:r>
          </a:p>
          <a:p>
            <a:pPr algn="just">
              <a:lnSpc>
                <a:spcPct val="110000"/>
              </a:lnSpc>
              <a:buNone/>
            </a:pPr>
            <a:r>
              <a:rPr lang="en-US" dirty="0" smtClean="0">
                <a:latin typeface="Times New Roman" pitchFamily="18" charset="0"/>
                <a:cs typeface="Times New Roman" pitchFamily="18" charset="0"/>
              </a:rPr>
              <a:t>            The review of literature involves the systematic identification, location and analysis of documents containing information related to the research problem.</a:t>
            </a:r>
          </a:p>
          <a:p>
            <a:pPr algn="just">
              <a:lnSpc>
                <a:spcPct val="110000"/>
              </a:lnSpc>
              <a:buFont typeface="Wingdings" pitchFamily="2" charset="2"/>
              <a:buChar char="v"/>
            </a:pPr>
            <a:r>
              <a:rPr lang="en-US" b="1" dirty="0" smtClean="0">
                <a:solidFill>
                  <a:srgbClr val="0000CC"/>
                </a:solidFill>
                <a:latin typeface="Times New Roman" pitchFamily="18" charset="0"/>
                <a:cs typeface="Times New Roman" pitchFamily="18" charset="0"/>
              </a:rPr>
              <a:t>Objectives of review of literature </a:t>
            </a:r>
          </a:p>
          <a:p>
            <a:pPr algn="just">
              <a:lnSpc>
                <a:spcPct val="110000"/>
              </a:lnSpc>
              <a:buNone/>
            </a:pPr>
            <a:r>
              <a:rPr lang="en-US" dirty="0" smtClean="0">
                <a:solidFill>
                  <a:srgbClr val="0000CC"/>
                </a:solidFill>
                <a:latin typeface="Times New Roman" pitchFamily="18" charset="0"/>
                <a:cs typeface="Times New Roman" pitchFamily="18" charset="0"/>
              </a:rPr>
              <a:t>		</a:t>
            </a:r>
            <a:r>
              <a:rPr lang="en-US" dirty="0" smtClean="0">
                <a:latin typeface="Times New Roman" pitchFamily="18" charset="0"/>
                <a:cs typeface="Times New Roman" pitchFamily="18" charset="0"/>
              </a:rPr>
              <a:t>a. Identifying variables relevant for research </a:t>
            </a:r>
          </a:p>
          <a:p>
            <a:pPr algn="just">
              <a:lnSpc>
                <a:spcPct val="110000"/>
              </a:lnSpc>
              <a:buNone/>
            </a:pPr>
            <a:r>
              <a:rPr lang="en-US" dirty="0" smtClean="0">
                <a:latin typeface="Times New Roman" pitchFamily="18" charset="0"/>
                <a:cs typeface="Times New Roman" pitchFamily="18" charset="0"/>
              </a:rPr>
              <a:t>		b. Avoidance of repetition </a:t>
            </a:r>
          </a:p>
          <a:p>
            <a:pPr algn="just">
              <a:lnSpc>
                <a:spcPct val="110000"/>
              </a:lnSpc>
              <a:buNone/>
            </a:pPr>
            <a:r>
              <a:rPr lang="en-US" dirty="0" smtClean="0">
                <a:latin typeface="Times New Roman" pitchFamily="18" charset="0"/>
                <a:cs typeface="Times New Roman" pitchFamily="18" charset="0"/>
              </a:rPr>
              <a:t>  		c. Synthesis of prior works</a:t>
            </a:r>
          </a:p>
          <a:p>
            <a:pPr algn="just">
              <a:lnSpc>
                <a:spcPct val="110000"/>
              </a:lnSpc>
              <a:buNone/>
            </a:pPr>
            <a:r>
              <a:rPr lang="en-US" dirty="0" smtClean="0">
                <a:latin typeface="Times New Roman" pitchFamily="18" charset="0"/>
                <a:cs typeface="Times New Roman" pitchFamily="18" charset="0"/>
              </a:rPr>
              <a:t>		d. Determining meaning and relationship among  	      	    variables  </a:t>
            </a:r>
          </a:p>
          <a:p>
            <a:pPr algn="just">
              <a:lnSpc>
                <a:spcPct val="110000"/>
              </a:lnSpc>
              <a:buFont typeface="Wingdings" pitchFamily="2" charset="2"/>
              <a:buChar char="v"/>
            </a:pPr>
            <a:r>
              <a:rPr lang="en-US" dirty="0" smtClean="0">
                <a:solidFill>
                  <a:srgbClr val="0000CC"/>
                </a:solidFill>
                <a:latin typeface="Times New Roman" pitchFamily="18" charset="0"/>
                <a:cs typeface="Times New Roman" pitchFamily="18" charset="0"/>
              </a:rPr>
              <a:t> </a:t>
            </a:r>
            <a:r>
              <a:rPr lang="en-US" b="1" dirty="0" smtClean="0">
                <a:solidFill>
                  <a:srgbClr val="000099"/>
                </a:solidFill>
                <a:latin typeface="Times New Roman" pitchFamily="18" charset="0"/>
                <a:cs typeface="Times New Roman" pitchFamily="18" charset="0"/>
              </a:rPr>
              <a:t>Sources of the Review</a:t>
            </a:r>
            <a:endParaRPr lang="en-US" b="1" dirty="0" smtClean="0">
              <a:solidFill>
                <a:srgbClr val="0000CC"/>
              </a:solidFill>
              <a:latin typeface="Times New Roman" pitchFamily="18" charset="0"/>
              <a:cs typeface="Times New Roman" pitchFamily="18" charset="0"/>
            </a:endParaRPr>
          </a:p>
          <a:p>
            <a:pPr algn="just">
              <a:buNone/>
            </a:pPr>
            <a:r>
              <a:rPr lang="en-US" dirty="0" smtClean="0">
                <a:latin typeface="Times New Roman" pitchFamily="18" charset="0"/>
                <a:cs typeface="Times New Roman" pitchFamily="18" charset="0"/>
              </a:rPr>
              <a:t>           Journals and Books                          Indexes </a:t>
            </a:r>
          </a:p>
          <a:p>
            <a:pPr algn="just">
              <a:buNone/>
            </a:pPr>
            <a:r>
              <a:rPr lang="en-US" dirty="0" smtClean="0">
                <a:latin typeface="Times New Roman" pitchFamily="18" charset="0"/>
                <a:cs typeface="Times New Roman" pitchFamily="18" charset="0"/>
              </a:rPr>
              <a:t>           Doctoral Dissertations                     Abstracts</a:t>
            </a:r>
          </a:p>
          <a:p>
            <a:pPr algn="just">
              <a:buNone/>
            </a:pPr>
            <a:r>
              <a:rPr lang="en-US" dirty="0" smtClean="0">
                <a:latin typeface="Times New Roman" pitchFamily="18" charset="0"/>
                <a:cs typeface="Times New Roman" pitchFamily="18" charset="0"/>
              </a:rPr>
              <a:t>           E-Portal                                            Articles </a:t>
            </a:r>
            <a:endParaRPr lang="en-US" dirty="0">
              <a:solidFill>
                <a:srgbClr val="000099"/>
              </a:solidFill>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715000"/>
          </a:xfrm>
        </p:spPr>
        <p:txBody>
          <a:bodyPr>
            <a:normAutofit fontScale="92500" lnSpcReduction="10000"/>
          </a:bodyPr>
          <a:lstStyle/>
          <a:p>
            <a:pPr>
              <a:buNone/>
            </a:pPr>
            <a:r>
              <a:rPr lang="en-US" b="1" dirty="0" smtClean="0">
                <a:solidFill>
                  <a:srgbClr val="000099"/>
                </a:solidFill>
                <a:latin typeface="Times New Roman" pitchFamily="18" charset="0"/>
                <a:cs typeface="Times New Roman" pitchFamily="18" charset="0"/>
              </a:rPr>
              <a:t>Example of Review Literature</a:t>
            </a:r>
          </a:p>
          <a:p>
            <a:pPr algn="just">
              <a:lnSpc>
                <a:spcPct val="150000"/>
              </a:lnSpc>
              <a:buFont typeface="Wingdings" pitchFamily="2" charset="2"/>
              <a:buChar char="q"/>
            </a:pPr>
            <a:r>
              <a:rPr lang="en-US" b="1" dirty="0" smtClean="0">
                <a:latin typeface="Times New Roman" pitchFamily="18" charset="0"/>
                <a:cs typeface="Times New Roman" pitchFamily="18" charset="0"/>
              </a:rPr>
              <a:t>Barton, M., &amp; </a:t>
            </a:r>
            <a:r>
              <a:rPr lang="en-US" b="1" dirty="0" err="1" smtClean="0">
                <a:latin typeface="Times New Roman" pitchFamily="18" charset="0"/>
                <a:cs typeface="Times New Roman" pitchFamily="18" charset="0"/>
              </a:rPr>
              <a:t>Diener</a:t>
            </a:r>
            <a:r>
              <a:rPr lang="en-US" b="1" dirty="0" smtClean="0">
                <a:latin typeface="Times New Roman" pitchFamily="18" charset="0"/>
                <a:cs typeface="Times New Roman" pitchFamily="18" charset="0"/>
              </a:rPr>
              <a:t>, E. (2010). </a:t>
            </a:r>
            <a:r>
              <a:rPr lang="en-US" dirty="0" smtClean="0">
                <a:latin typeface="Times New Roman" pitchFamily="18" charset="0"/>
                <a:cs typeface="Times New Roman" pitchFamily="18" charset="0"/>
              </a:rPr>
              <a:t>conducted a study on  “The role of learning styles in second language learning among Distance Education students”. The objectives of the study was to find out learning style among distance education students. The sample consisted of 112-English language students of </a:t>
            </a:r>
            <a:r>
              <a:rPr lang="en-US" dirty="0" err="1" smtClean="0">
                <a:latin typeface="Times New Roman" pitchFamily="18" charset="0"/>
                <a:cs typeface="Times New Roman" pitchFamily="18" charset="0"/>
              </a:rPr>
              <a:t>Payame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Noor</a:t>
            </a:r>
            <a:r>
              <a:rPr lang="en-US" dirty="0" smtClean="0">
                <a:latin typeface="Times New Roman" pitchFamily="18" charset="0"/>
                <a:cs typeface="Times New Roman" pitchFamily="18" charset="0"/>
              </a:rPr>
              <a:t> University(PNU), Arabic center, Iran. </a:t>
            </a:r>
            <a:r>
              <a:rPr lang="en-US" dirty="0" err="1" smtClean="0">
                <a:latin typeface="Times New Roman" pitchFamily="18" charset="0"/>
                <a:cs typeface="Times New Roman" pitchFamily="18" charset="0"/>
              </a:rPr>
              <a:t>Memletics</a:t>
            </a:r>
            <a:r>
              <a:rPr lang="en-US" dirty="0" smtClean="0">
                <a:latin typeface="Times New Roman" pitchFamily="18" charset="0"/>
                <a:cs typeface="Times New Roman" pitchFamily="18" charset="0"/>
              </a:rPr>
              <a:t> questionnaire was used as a tool for the study. The major findings of the study was that the mean scores of listening, writing structure and reading of students with different learning styles differ significantly.</a:t>
            </a:r>
          </a:p>
          <a:p>
            <a:pPr algn="just">
              <a:lnSpc>
                <a:spcPct val="150000"/>
              </a:lnSpc>
              <a:buNone/>
            </a:pPr>
            <a:endParaRPr lang="en-US" dirty="0">
              <a:solidFill>
                <a:srgbClr val="000099"/>
              </a:solidFill>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019800"/>
          </a:xfrm>
        </p:spPr>
        <p:txBody>
          <a:bodyPr/>
          <a:lstStyle/>
          <a:p>
            <a:pPr>
              <a:buNone/>
            </a:pPr>
            <a:endParaRPr lang="en-US" dirty="0" smtClean="0">
              <a:solidFill>
                <a:srgbClr val="000099"/>
              </a:solidFill>
            </a:endParaRPr>
          </a:p>
          <a:p>
            <a:pPr>
              <a:buNone/>
            </a:pPr>
            <a:r>
              <a:rPr lang="en-US" sz="2400" dirty="0" smtClean="0">
                <a:solidFill>
                  <a:srgbClr val="000099"/>
                </a:solidFill>
                <a:latin typeface="Times New Roman" pitchFamily="18" charset="0"/>
                <a:cs typeface="Times New Roman" pitchFamily="18" charset="0"/>
              </a:rPr>
              <a:t>3. Design of the Study </a:t>
            </a:r>
          </a:p>
          <a:p>
            <a:pPr>
              <a:lnSpc>
                <a:spcPct val="150000"/>
              </a:lnSpc>
              <a:buNone/>
            </a:pPr>
            <a:r>
              <a:rPr lang="en-US"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This section explains the design of the study and also includes a detailed description about:</a:t>
            </a:r>
          </a:p>
          <a:p>
            <a:pPr lvl="4">
              <a:lnSpc>
                <a:spcPct val="150000"/>
              </a:lnSpc>
              <a:buFont typeface="Wingdings" pitchFamily="2" charset="2"/>
              <a:buChar char="q"/>
            </a:pPr>
            <a:r>
              <a:rPr lang="en-US" sz="2400" dirty="0" smtClean="0">
                <a:latin typeface="Times New Roman" pitchFamily="18" charset="0"/>
                <a:cs typeface="Times New Roman" pitchFamily="18" charset="0"/>
              </a:rPr>
              <a:t>Method used in the conduct of study.</a:t>
            </a:r>
          </a:p>
          <a:p>
            <a:pPr lvl="4">
              <a:lnSpc>
                <a:spcPct val="150000"/>
              </a:lnSpc>
              <a:buFont typeface="Wingdings" pitchFamily="2" charset="2"/>
              <a:buChar char="q"/>
            </a:pPr>
            <a:r>
              <a:rPr lang="en-US" sz="2400" dirty="0" smtClean="0">
                <a:latin typeface="Times New Roman" pitchFamily="18" charset="0"/>
                <a:cs typeface="Times New Roman" pitchFamily="18" charset="0"/>
              </a:rPr>
              <a:t>Type of data needed for the study.</a:t>
            </a:r>
          </a:p>
          <a:p>
            <a:pPr lvl="4">
              <a:lnSpc>
                <a:spcPct val="150000"/>
              </a:lnSpc>
              <a:buFont typeface="Wingdings" pitchFamily="2" charset="2"/>
              <a:buChar char="q"/>
            </a:pPr>
            <a:r>
              <a:rPr lang="en-US" sz="2400" dirty="0" smtClean="0">
                <a:latin typeface="Times New Roman" pitchFamily="18" charset="0"/>
                <a:cs typeface="Times New Roman" pitchFamily="18" charset="0"/>
              </a:rPr>
              <a:t>Nature of population.</a:t>
            </a:r>
          </a:p>
          <a:p>
            <a:pPr lvl="4">
              <a:lnSpc>
                <a:spcPct val="150000"/>
              </a:lnSpc>
              <a:buFont typeface="Wingdings" pitchFamily="2" charset="2"/>
              <a:buChar char="q"/>
            </a:pPr>
            <a:r>
              <a:rPr lang="en-US" sz="2400" dirty="0" smtClean="0">
                <a:latin typeface="Times New Roman" pitchFamily="18" charset="0"/>
                <a:cs typeface="Times New Roman" pitchFamily="18" charset="0"/>
              </a:rPr>
              <a:t>Procedures for the collection of data.</a:t>
            </a:r>
          </a:p>
          <a:p>
            <a:pPr lvl="4">
              <a:lnSpc>
                <a:spcPct val="150000"/>
              </a:lnSpc>
              <a:buFont typeface="Wingdings" pitchFamily="2" charset="2"/>
              <a:buChar char="q"/>
            </a:pPr>
            <a:r>
              <a:rPr lang="en-US" sz="2400" dirty="0" smtClean="0">
                <a:latin typeface="Times New Roman" pitchFamily="18" charset="0"/>
                <a:cs typeface="Times New Roman" pitchFamily="18" charset="0"/>
              </a:rPr>
              <a:t>Tools and techniques used for their collection.</a:t>
            </a:r>
          </a:p>
          <a:p>
            <a:pPr>
              <a:lnSpc>
                <a:spcPct val="150000"/>
              </a:lnSpc>
              <a:buNone/>
            </a:pPr>
            <a:endParaRPr lang="en-US" sz="2400" dirty="0">
              <a:solidFill>
                <a:srgbClr val="000099"/>
              </a:solidFill>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324600"/>
          </a:xfrm>
        </p:spPr>
        <p:txBody>
          <a:bodyPr>
            <a:noAutofit/>
          </a:bodyPr>
          <a:lstStyle/>
          <a:p>
            <a:pPr>
              <a:lnSpc>
                <a:spcPct val="110000"/>
              </a:lnSpc>
              <a:buNone/>
            </a:pPr>
            <a:r>
              <a:rPr lang="en-US" sz="2400" dirty="0" smtClean="0">
                <a:solidFill>
                  <a:srgbClr val="000099"/>
                </a:solidFill>
                <a:latin typeface="Times New Roman" pitchFamily="18" charset="0"/>
                <a:cs typeface="Times New Roman" pitchFamily="18" charset="0"/>
              </a:rPr>
              <a:t>3. 1 </a:t>
            </a:r>
            <a:r>
              <a:rPr lang="en-US" sz="2400" b="1" dirty="0" smtClean="0">
                <a:solidFill>
                  <a:srgbClr val="000099"/>
                </a:solidFill>
                <a:latin typeface="Times New Roman" pitchFamily="18" charset="0"/>
                <a:cs typeface="Times New Roman" pitchFamily="18" charset="0"/>
              </a:rPr>
              <a:t>Research Objectives  </a:t>
            </a:r>
          </a:p>
          <a:p>
            <a:pPr lvl="0">
              <a:lnSpc>
                <a:spcPct val="110000"/>
              </a:lnSpc>
              <a:buFont typeface="Wingdings" pitchFamily="2" charset="2"/>
              <a:buChar char="q"/>
            </a:pPr>
            <a:r>
              <a:rPr lang="en-US" sz="2400" dirty="0" smtClean="0">
                <a:latin typeface="Times New Roman" pitchFamily="18" charset="0"/>
                <a:cs typeface="Times New Roman" pitchFamily="18" charset="0"/>
              </a:rPr>
              <a:t>These are the key elements of the project.</a:t>
            </a:r>
          </a:p>
          <a:p>
            <a:pPr lvl="0">
              <a:lnSpc>
                <a:spcPct val="110000"/>
              </a:lnSpc>
              <a:buFont typeface="Wingdings" pitchFamily="2" charset="2"/>
              <a:buChar char="q"/>
            </a:pPr>
            <a:r>
              <a:rPr lang="en-US" sz="2400" dirty="0" smtClean="0">
                <a:latin typeface="Times New Roman" pitchFamily="18" charset="0"/>
                <a:cs typeface="Times New Roman" pitchFamily="18" charset="0"/>
              </a:rPr>
              <a:t>They aims to address the research questions or issues pertaining to the project.</a:t>
            </a:r>
          </a:p>
          <a:p>
            <a:pPr lvl="0">
              <a:lnSpc>
                <a:spcPct val="110000"/>
              </a:lnSpc>
              <a:buFont typeface="Wingdings" pitchFamily="2" charset="2"/>
              <a:buChar char="q"/>
            </a:pPr>
            <a:r>
              <a:rPr lang="en-US" sz="2400" dirty="0" smtClean="0">
                <a:latin typeface="Times New Roman" pitchFamily="18" charset="0"/>
                <a:cs typeface="Times New Roman" pitchFamily="18" charset="0"/>
              </a:rPr>
              <a:t>Objectives should be very concrete and presented in the order of their potential importance.</a:t>
            </a:r>
          </a:p>
          <a:p>
            <a:pPr lvl="0">
              <a:lnSpc>
                <a:spcPct val="110000"/>
              </a:lnSpc>
              <a:buFont typeface="Wingdings" pitchFamily="2" charset="2"/>
              <a:buChar char="q"/>
            </a:pPr>
            <a:r>
              <a:rPr lang="en-US" sz="2400" dirty="0" smtClean="0">
                <a:latin typeface="Times New Roman" pitchFamily="18" charset="0"/>
                <a:cs typeface="Times New Roman" pitchFamily="18" charset="0"/>
              </a:rPr>
              <a:t>Also reflects theoretical considerations.</a:t>
            </a:r>
          </a:p>
          <a:p>
            <a:pPr lvl="0">
              <a:lnSpc>
                <a:spcPct val="110000"/>
              </a:lnSpc>
              <a:buFont typeface="Wingdings" pitchFamily="2" charset="2"/>
              <a:buChar char="q"/>
            </a:pPr>
            <a:r>
              <a:rPr lang="en-US" sz="2400" dirty="0" smtClean="0">
                <a:latin typeface="Times New Roman" pitchFamily="18" charset="0"/>
                <a:cs typeface="Times New Roman" pitchFamily="18" charset="0"/>
              </a:rPr>
              <a:t>Statements presenting should be self explanatory.</a:t>
            </a:r>
          </a:p>
          <a:p>
            <a:pPr lvl="0">
              <a:lnSpc>
                <a:spcPct val="110000"/>
              </a:lnSpc>
              <a:buFont typeface="Wingdings" pitchFamily="2" charset="2"/>
              <a:buChar char="q"/>
            </a:pPr>
            <a:r>
              <a:rPr lang="en-US" sz="2400" dirty="0" smtClean="0">
                <a:latin typeface="Times New Roman" pitchFamily="18" charset="0"/>
                <a:cs typeface="Times New Roman" pitchFamily="18" charset="0"/>
              </a:rPr>
              <a:t>Provide general guidelines for the activities to be included in the project.</a:t>
            </a:r>
          </a:p>
          <a:p>
            <a:pPr>
              <a:lnSpc>
                <a:spcPct val="110000"/>
              </a:lnSpc>
              <a:buNone/>
            </a:pPr>
            <a:r>
              <a:rPr lang="en-US" sz="2400" b="1" dirty="0" smtClean="0">
                <a:solidFill>
                  <a:srgbClr val="000099"/>
                </a:solidFill>
                <a:latin typeface="Times New Roman" pitchFamily="18" charset="0"/>
                <a:cs typeface="Times New Roman" pitchFamily="18" charset="0"/>
              </a:rPr>
              <a:t>Example </a:t>
            </a:r>
          </a:p>
          <a:p>
            <a:pPr algn="just">
              <a:lnSpc>
                <a:spcPct val="110000"/>
              </a:lnSpc>
              <a:buNone/>
            </a:pPr>
            <a:r>
              <a:rPr lang="en-US" sz="2400" dirty="0" smtClean="0">
                <a:latin typeface="Times New Roman" pitchFamily="18" charset="0"/>
                <a:cs typeface="Times New Roman" pitchFamily="18" charset="0"/>
              </a:rPr>
              <a:t>	To study the difference between learning style and parental involvement of ninth standard students owing to gender and stream of study.</a:t>
            </a:r>
            <a:endParaRPr lang="en-US" sz="2400"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553200"/>
          </a:xfrm>
        </p:spPr>
        <p:txBody>
          <a:bodyPr>
            <a:noAutofit/>
          </a:bodyPr>
          <a:lstStyle/>
          <a:p>
            <a:pPr algn="just">
              <a:buNone/>
            </a:pPr>
            <a:r>
              <a:rPr lang="en-US" sz="2400" dirty="0" smtClean="0">
                <a:solidFill>
                  <a:srgbClr val="0000CC"/>
                </a:solidFill>
                <a:latin typeface="Times New Roman" pitchFamily="18" charset="0"/>
                <a:cs typeface="Times New Roman" pitchFamily="18" charset="0"/>
              </a:rPr>
              <a:t>3.2 </a:t>
            </a:r>
            <a:r>
              <a:rPr lang="en-US" sz="2400" b="1" dirty="0" smtClean="0">
                <a:solidFill>
                  <a:srgbClr val="0000CC"/>
                </a:solidFill>
                <a:latin typeface="Times New Roman" pitchFamily="18" charset="0"/>
                <a:cs typeface="Times New Roman" pitchFamily="18" charset="0"/>
              </a:rPr>
              <a:t>Hypotheses</a:t>
            </a:r>
          </a:p>
          <a:p>
            <a:pPr algn="just">
              <a:buFont typeface="Wingdings" pitchFamily="2" charset="2"/>
              <a:buChar char="q"/>
            </a:pPr>
            <a:r>
              <a:rPr lang="en-US" sz="2400" dirty="0" smtClean="0">
                <a:latin typeface="Times New Roman" pitchFamily="18" charset="0"/>
                <a:cs typeface="Times New Roman" pitchFamily="18" charset="0"/>
              </a:rPr>
              <a:t> A  hypothesis is an tentative assumption </a:t>
            </a:r>
          </a:p>
          <a:p>
            <a:pPr algn="just">
              <a:buFont typeface="Wingdings" pitchFamily="2" charset="2"/>
              <a:buChar char="q"/>
            </a:pPr>
            <a:r>
              <a:rPr lang="en-US" sz="2400" dirty="0" smtClean="0">
                <a:latin typeface="Times New Roman" pitchFamily="18" charset="0"/>
                <a:cs typeface="Times New Roman" pitchFamily="18" charset="0"/>
              </a:rPr>
              <a:t> It has to be verified with proper statistical techniques .</a:t>
            </a:r>
          </a:p>
          <a:p>
            <a:pPr algn="just">
              <a:buNone/>
            </a:pPr>
            <a:r>
              <a:rPr lang="en-US" sz="2400" dirty="0" smtClean="0">
                <a:solidFill>
                  <a:srgbClr val="0000CC"/>
                </a:solidFill>
                <a:latin typeface="Times New Roman" pitchFamily="18" charset="0"/>
                <a:cs typeface="Times New Roman" pitchFamily="18" charset="0"/>
              </a:rPr>
              <a:t>Example      </a:t>
            </a:r>
          </a:p>
          <a:p>
            <a:pPr algn="just">
              <a:buNone/>
            </a:pPr>
            <a:r>
              <a:rPr lang="en-US" sz="2400" dirty="0" smtClean="0">
                <a:latin typeface="Times New Roman" pitchFamily="18" charset="0"/>
                <a:cs typeface="Times New Roman" pitchFamily="18" charset="0"/>
              </a:rPr>
              <a:t>   There is no significant difference in learning style and parental involvement with respect to gender and stream of study ninth standard students . </a:t>
            </a:r>
          </a:p>
          <a:p>
            <a:pPr lvl="0">
              <a:buNone/>
            </a:pPr>
            <a:r>
              <a:rPr lang="en-US" sz="2400" dirty="0" smtClean="0">
                <a:solidFill>
                  <a:srgbClr val="000099"/>
                </a:solidFill>
                <a:latin typeface="Times New Roman" pitchFamily="18" charset="0"/>
                <a:cs typeface="Times New Roman" pitchFamily="18" charset="0"/>
              </a:rPr>
              <a:t>3.3 </a:t>
            </a:r>
            <a:r>
              <a:rPr lang="en-US" sz="2400" b="1" dirty="0" smtClean="0">
                <a:solidFill>
                  <a:srgbClr val="000099"/>
                </a:solidFill>
                <a:latin typeface="Times New Roman" pitchFamily="18" charset="0"/>
                <a:cs typeface="Times New Roman" pitchFamily="18" charset="0"/>
              </a:rPr>
              <a:t>Sampling </a:t>
            </a:r>
          </a:p>
          <a:p>
            <a:pPr lvl="0">
              <a:buFont typeface="Wingdings" pitchFamily="2" charset="2"/>
              <a:buChar char="q"/>
            </a:pPr>
            <a:r>
              <a:rPr lang="en-US" sz="2400" dirty="0" smtClean="0">
                <a:latin typeface="Times New Roman" pitchFamily="18" charset="0"/>
                <a:cs typeface="Times New Roman" pitchFamily="18" charset="0"/>
              </a:rPr>
              <a:t>A sample is any number of persons selected to represent the population  </a:t>
            </a:r>
          </a:p>
          <a:p>
            <a:pPr lvl="0">
              <a:buFont typeface="Wingdings" pitchFamily="2" charset="2"/>
              <a:buChar char="q"/>
            </a:pPr>
            <a:r>
              <a:rPr lang="en-US" sz="2400" dirty="0" smtClean="0">
                <a:latin typeface="Times New Roman" pitchFamily="18" charset="0"/>
                <a:cs typeface="Times New Roman" pitchFamily="18" charset="0"/>
              </a:rPr>
              <a:t>The size of sample and the method of sampling is vital to analyze the data effectively.</a:t>
            </a:r>
          </a:p>
          <a:p>
            <a:pPr lvl="0">
              <a:buNone/>
            </a:pPr>
            <a:r>
              <a:rPr lang="en-US" sz="2400" dirty="0" smtClean="0">
                <a:solidFill>
                  <a:srgbClr val="000099"/>
                </a:solidFill>
                <a:latin typeface="Times New Roman" pitchFamily="18" charset="0"/>
                <a:cs typeface="Times New Roman" pitchFamily="18" charset="0"/>
              </a:rPr>
              <a:t>Example </a:t>
            </a:r>
          </a:p>
          <a:p>
            <a:pPr lvl="0">
              <a:buNone/>
            </a:pPr>
            <a:r>
              <a:rPr lang="en-US" sz="2400" dirty="0" smtClean="0">
                <a:latin typeface="Times New Roman" pitchFamily="18" charset="0"/>
                <a:cs typeface="Times New Roman" pitchFamily="18" charset="0"/>
              </a:rPr>
              <a:t>    The total sample selected for the study was 200 special students and   purposive sampling techniques was adopted. </a:t>
            </a:r>
          </a:p>
          <a:p>
            <a:pPr algn="just">
              <a:buNone/>
            </a:pPr>
            <a:endParaRPr lang="en-US" sz="2400" dirty="0" smtClean="0">
              <a:latin typeface="Times New Roman" pitchFamily="18" charset="0"/>
              <a:cs typeface="Times New Roman" pitchFamily="18" charset="0"/>
            </a:endParaRPr>
          </a:p>
          <a:p>
            <a:pPr algn="just">
              <a:buNone/>
            </a:pPr>
            <a:endParaRPr lang="en-US" sz="2400"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629400"/>
          </a:xfrm>
        </p:spPr>
        <p:txBody>
          <a:bodyPr>
            <a:normAutofit fontScale="25000" lnSpcReduction="20000"/>
          </a:bodyPr>
          <a:lstStyle/>
          <a:p>
            <a:pPr>
              <a:buNone/>
            </a:pPr>
            <a:r>
              <a:rPr lang="it-IT" sz="9600" dirty="0" smtClean="0">
                <a:solidFill>
                  <a:srgbClr val="000099"/>
                </a:solidFill>
                <a:latin typeface="Times New Roman" pitchFamily="18" charset="0"/>
                <a:cs typeface="Times New Roman" pitchFamily="18" charset="0"/>
              </a:rPr>
              <a:t>3.4 </a:t>
            </a:r>
            <a:r>
              <a:rPr lang="it-IT" sz="9600" b="1" dirty="0" smtClean="0">
                <a:solidFill>
                  <a:srgbClr val="000099"/>
                </a:solidFill>
                <a:latin typeface="Times New Roman" pitchFamily="18" charset="0"/>
                <a:cs typeface="Times New Roman" pitchFamily="18" charset="0"/>
              </a:rPr>
              <a:t>Data Analysis </a:t>
            </a:r>
          </a:p>
          <a:p>
            <a:pPr>
              <a:lnSpc>
                <a:spcPct val="120000"/>
              </a:lnSpc>
              <a:buFont typeface="Wingdings" pitchFamily="2" charset="2"/>
              <a:buChar char="q"/>
            </a:pPr>
            <a:r>
              <a:rPr lang="it-IT" sz="9200" b="1" dirty="0" smtClean="0">
                <a:solidFill>
                  <a:srgbClr val="000099"/>
                </a:solidFill>
                <a:latin typeface="Times New Roman" pitchFamily="18" charset="0"/>
                <a:cs typeface="Times New Roman" pitchFamily="18" charset="0"/>
              </a:rPr>
              <a:t>Qualitative data analysis </a:t>
            </a:r>
          </a:p>
          <a:p>
            <a:pPr algn="just">
              <a:lnSpc>
                <a:spcPct val="120000"/>
              </a:lnSpc>
              <a:buNone/>
            </a:pPr>
            <a:r>
              <a:rPr lang="it-IT" sz="9600" dirty="0" smtClean="0">
                <a:solidFill>
                  <a:srgbClr val="000099"/>
                </a:solidFill>
                <a:latin typeface="Times New Roman" pitchFamily="18" charset="0"/>
                <a:cs typeface="Times New Roman" pitchFamily="18" charset="0"/>
              </a:rPr>
              <a:t>		 </a:t>
            </a:r>
            <a:r>
              <a:rPr lang="it-IT" sz="9600" dirty="0" smtClean="0">
                <a:latin typeface="Times New Roman" pitchFamily="18" charset="0"/>
                <a:cs typeface="Times New Roman" pitchFamily="18" charset="0"/>
              </a:rPr>
              <a:t>is the range of processes and procedures </a:t>
            </a:r>
            <a:r>
              <a:rPr lang="en-US" sz="9600" dirty="0" smtClean="0">
                <a:latin typeface="Times New Roman" pitchFamily="18" charset="0"/>
                <a:cs typeface="Times New Roman" pitchFamily="18" charset="0"/>
              </a:rPr>
              <a:t>using non numerical data whereby  collected qualitative data  analyzed by using explanation, understanding, </a:t>
            </a:r>
            <a:r>
              <a:rPr lang="en-US" sz="9600" dirty="0" err="1" smtClean="0">
                <a:latin typeface="Times New Roman" pitchFamily="18" charset="0"/>
                <a:cs typeface="Times New Roman" pitchFamily="18" charset="0"/>
              </a:rPr>
              <a:t>explicitation</a:t>
            </a:r>
            <a:r>
              <a:rPr lang="en-US" sz="9600" dirty="0" smtClean="0">
                <a:latin typeface="Times New Roman" pitchFamily="18" charset="0"/>
                <a:cs typeface="Times New Roman" pitchFamily="18" charset="0"/>
              </a:rPr>
              <a:t>, interpretation of the people and situations. </a:t>
            </a:r>
          </a:p>
          <a:p>
            <a:pPr algn="just">
              <a:lnSpc>
                <a:spcPct val="120000"/>
              </a:lnSpc>
              <a:buNone/>
            </a:pPr>
            <a:r>
              <a:rPr lang="it-IT" sz="9200" dirty="0" smtClean="0">
                <a:latin typeface="Times New Roman" pitchFamily="18" charset="0"/>
                <a:cs typeface="Times New Roman" pitchFamily="18" charset="0"/>
              </a:rPr>
              <a:t>  </a:t>
            </a:r>
            <a:r>
              <a:rPr lang="it-IT" sz="9200" dirty="0" smtClean="0">
                <a:solidFill>
                  <a:srgbClr val="0000CC"/>
                </a:solidFill>
                <a:latin typeface="Times New Roman" pitchFamily="18" charset="0"/>
                <a:cs typeface="Times New Roman" pitchFamily="18" charset="0"/>
              </a:rPr>
              <a:t>Example </a:t>
            </a:r>
          </a:p>
          <a:p>
            <a:pPr algn="just">
              <a:lnSpc>
                <a:spcPct val="120000"/>
              </a:lnSpc>
              <a:buNone/>
            </a:pPr>
            <a:r>
              <a:rPr lang="it-IT" sz="9600" dirty="0" smtClean="0">
                <a:solidFill>
                  <a:srgbClr val="0000CC"/>
                </a:solidFill>
                <a:latin typeface="Times New Roman" pitchFamily="18" charset="0"/>
                <a:cs typeface="Times New Roman" pitchFamily="18" charset="0"/>
              </a:rPr>
              <a:t>              </a:t>
            </a:r>
            <a:r>
              <a:rPr lang="it-IT" sz="9600" dirty="0" smtClean="0">
                <a:latin typeface="Times New Roman" pitchFamily="18" charset="0"/>
                <a:cs typeface="Times New Roman" pitchFamily="18" charset="0"/>
              </a:rPr>
              <a:t>Content analysis, thematic analyzsis, recording observations.  </a:t>
            </a:r>
          </a:p>
          <a:p>
            <a:pPr>
              <a:lnSpc>
                <a:spcPct val="120000"/>
              </a:lnSpc>
              <a:buFont typeface="Wingdings" pitchFamily="2" charset="2"/>
              <a:buChar char="q"/>
            </a:pPr>
            <a:r>
              <a:rPr lang="it-IT" sz="9200" dirty="0" smtClean="0">
                <a:solidFill>
                  <a:srgbClr val="000099"/>
                </a:solidFill>
                <a:latin typeface="Times New Roman" pitchFamily="18" charset="0"/>
                <a:cs typeface="Times New Roman" pitchFamily="18" charset="0"/>
              </a:rPr>
              <a:t>Quantitative data analysis</a:t>
            </a:r>
          </a:p>
          <a:p>
            <a:pPr algn="just">
              <a:lnSpc>
                <a:spcPct val="120000"/>
              </a:lnSpc>
              <a:buNone/>
            </a:pPr>
            <a:r>
              <a:rPr lang="en-US" sz="9600" dirty="0" smtClean="0">
                <a:latin typeface="Times New Roman" pitchFamily="18" charset="0"/>
                <a:cs typeface="Times New Roman" pitchFamily="18" charset="0"/>
              </a:rPr>
              <a:t>             is the range of processes and procedures using numerical data whereby  collected data  analyzed by using various statistical techniques namely categories of measurement scale, cross tabulation, factor analysis, trend analysis. 	</a:t>
            </a:r>
          </a:p>
          <a:p>
            <a:pPr algn="just">
              <a:lnSpc>
                <a:spcPct val="120000"/>
              </a:lnSpc>
              <a:buNone/>
            </a:pPr>
            <a:r>
              <a:rPr lang="en-US" sz="9200" dirty="0" smtClean="0">
                <a:solidFill>
                  <a:srgbClr val="000099"/>
                </a:solidFill>
                <a:latin typeface="Times New Roman" pitchFamily="18" charset="0"/>
                <a:cs typeface="Times New Roman" pitchFamily="18" charset="0"/>
              </a:rPr>
              <a:t>Example </a:t>
            </a:r>
          </a:p>
          <a:p>
            <a:pPr algn="just">
              <a:lnSpc>
                <a:spcPct val="120000"/>
              </a:lnSpc>
              <a:buNone/>
            </a:pPr>
            <a:r>
              <a:rPr lang="en-US" sz="9600" dirty="0" smtClean="0">
                <a:solidFill>
                  <a:srgbClr val="000099"/>
                </a:solidFill>
                <a:latin typeface="Times New Roman" pitchFamily="18" charset="0"/>
                <a:cs typeface="Times New Roman" pitchFamily="18" charset="0"/>
              </a:rPr>
              <a:t>          </a:t>
            </a:r>
            <a:r>
              <a:rPr lang="en-US" sz="9600" dirty="0" smtClean="0">
                <a:latin typeface="Times New Roman" pitchFamily="18" charset="0"/>
                <a:cs typeface="Times New Roman" pitchFamily="18" charset="0"/>
              </a:rPr>
              <a:t>Descriptive analysis, differential analysis, correlation analysis.  </a:t>
            </a:r>
          </a:p>
          <a:p>
            <a:pPr algn="just">
              <a:lnSpc>
                <a:spcPct val="120000"/>
              </a:lnSpc>
              <a:buNone/>
            </a:pPr>
            <a:endParaRPr lang="it-IT" sz="5100" dirty="0" smtClean="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91200"/>
          </a:xfrm>
        </p:spPr>
        <p:txBody>
          <a:bodyPr/>
          <a:lstStyle/>
          <a:p>
            <a:pPr>
              <a:buNone/>
            </a:pPr>
            <a:r>
              <a:rPr lang="en-US" dirty="0" smtClean="0">
                <a:solidFill>
                  <a:srgbClr val="000099"/>
                </a:solidFill>
                <a:latin typeface="Times New Roman" pitchFamily="18" charset="0"/>
                <a:cs typeface="Times New Roman" pitchFamily="18" charset="0"/>
              </a:rPr>
              <a:t>3.5 Method of testing Hypotheses</a:t>
            </a:r>
          </a:p>
          <a:p>
            <a:pPr algn="just">
              <a:lnSpc>
                <a:spcPct val="150000"/>
              </a:lnSpc>
              <a:buFont typeface="Wingdings" pitchFamily="2" charset="2"/>
              <a:buChar char="q"/>
            </a:pPr>
            <a:r>
              <a:rPr lang="en-US" dirty="0" smtClean="0">
                <a:solidFill>
                  <a:srgbClr val="000099"/>
                </a:solidFill>
                <a:latin typeface="Times New Roman" pitchFamily="18" charset="0"/>
                <a:cs typeface="Times New Roman" pitchFamily="18" charset="0"/>
              </a:rPr>
              <a:t> </a:t>
            </a:r>
            <a:r>
              <a:rPr lang="en-US" dirty="0" smtClean="0">
                <a:latin typeface="Times New Roman" pitchFamily="18" charset="0"/>
                <a:cs typeface="Times New Roman" pitchFamily="18" charset="0"/>
              </a:rPr>
              <a:t>Mean score, level of significance, probability value, difference between mean scores, z-score, t-statistics, ANOVA, chi-square, correlation etc.       </a:t>
            </a:r>
            <a:r>
              <a:rPr lang="en-US" dirty="0" smtClean="0">
                <a:solidFill>
                  <a:srgbClr val="000099"/>
                </a:solidFill>
                <a:latin typeface="Times New Roman" pitchFamily="18" charset="0"/>
                <a:cs typeface="Times New Roman" pitchFamily="18" charset="0"/>
              </a:rPr>
              <a:t>		</a:t>
            </a:r>
          </a:p>
          <a:p>
            <a:pPr>
              <a:lnSpc>
                <a:spcPct val="150000"/>
              </a:lnSpc>
              <a:buNone/>
            </a:pPr>
            <a:r>
              <a:rPr lang="en-US" dirty="0" smtClean="0">
                <a:solidFill>
                  <a:srgbClr val="000099"/>
                </a:solidFill>
                <a:latin typeface="Times New Roman" pitchFamily="18" charset="0"/>
                <a:cs typeface="Times New Roman" pitchFamily="18" charset="0"/>
              </a:rPr>
              <a:t>Example </a:t>
            </a:r>
          </a:p>
          <a:p>
            <a:pPr algn="just">
              <a:lnSpc>
                <a:spcPct val="150000"/>
              </a:lnSpc>
              <a:buNone/>
            </a:pPr>
            <a:r>
              <a:rPr lang="en-US" dirty="0" smtClean="0">
                <a:solidFill>
                  <a:srgbClr val="000099"/>
                </a:solidFill>
                <a:latin typeface="Times New Roman" pitchFamily="18" charset="0"/>
                <a:cs typeface="Times New Roman" pitchFamily="18" charset="0"/>
              </a:rPr>
              <a:t>   </a:t>
            </a:r>
            <a:r>
              <a:rPr lang="en-US" dirty="0" smtClean="0">
                <a:latin typeface="Times New Roman" pitchFamily="18" charset="0"/>
                <a:cs typeface="Times New Roman" pitchFamily="18" charset="0"/>
              </a:rPr>
              <a:t>There is no significant relationship between learning style and parental involvement of ninth standard students.    </a:t>
            </a:r>
          </a:p>
          <a:p>
            <a:pPr algn="just">
              <a:lnSpc>
                <a:spcPct val="150000"/>
              </a:lnSpc>
              <a:buNone/>
            </a:pPr>
            <a:r>
              <a:rPr lang="en-US" dirty="0" smtClean="0">
                <a:latin typeface="Times New Roman" pitchFamily="18" charset="0"/>
                <a:cs typeface="Times New Roman" pitchFamily="18" charset="0"/>
              </a:rPr>
              <a:t>  (Correlation statistical tools used to verify the above hypothesis)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ormAutofit fontScale="90000"/>
          </a:bodyPr>
          <a:lstStyle/>
          <a:p>
            <a:pPr algn="ctr"/>
            <a:r>
              <a:rPr lang="en-US" sz="2400" dirty="0" smtClean="0">
                <a:solidFill>
                  <a:srgbClr val="C00000"/>
                </a:solidFill>
                <a:latin typeface="Times New Roman" pitchFamily="18" charset="0"/>
                <a:cs typeface="Times New Roman" pitchFamily="18" charset="0"/>
              </a:rPr>
              <a:t>                                       </a:t>
            </a:r>
            <a:br>
              <a:rPr lang="en-US" sz="2400" dirty="0" smtClean="0">
                <a:solidFill>
                  <a:srgbClr val="C00000"/>
                </a:solidFill>
                <a:latin typeface="Times New Roman" pitchFamily="18" charset="0"/>
                <a:cs typeface="Times New Roman" pitchFamily="18" charset="0"/>
              </a:rPr>
            </a:br>
            <a:r>
              <a:rPr lang="en-US" sz="2400" dirty="0" smtClean="0">
                <a:solidFill>
                  <a:srgbClr val="C00000"/>
                </a:solidFill>
                <a:latin typeface="Times New Roman" pitchFamily="18" charset="0"/>
                <a:cs typeface="Times New Roman" pitchFamily="18" charset="0"/>
              </a:rPr>
              <a:t/>
            </a:r>
            <a:br>
              <a:rPr lang="en-US" sz="2400" dirty="0" smtClean="0">
                <a:solidFill>
                  <a:srgbClr val="C00000"/>
                </a:solidFill>
                <a:latin typeface="Times New Roman" pitchFamily="18" charset="0"/>
                <a:cs typeface="Times New Roman" pitchFamily="18" charset="0"/>
              </a:rPr>
            </a:br>
            <a:r>
              <a:rPr lang="en-US" sz="2400" dirty="0" smtClean="0">
                <a:solidFill>
                  <a:srgbClr val="C00000"/>
                </a:solidFill>
                <a:latin typeface="Times New Roman" pitchFamily="18" charset="0"/>
                <a:cs typeface="Times New Roman" pitchFamily="18" charset="0"/>
              </a:rPr>
              <a:t/>
            </a:r>
            <a:br>
              <a:rPr lang="en-US" sz="2400" dirty="0" smtClean="0">
                <a:solidFill>
                  <a:srgbClr val="C00000"/>
                </a:solidFill>
                <a:latin typeface="Times New Roman" pitchFamily="18" charset="0"/>
                <a:cs typeface="Times New Roman" pitchFamily="18" charset="0"/>
              </a:rPr>
            </a:br>
            <a:r>
              <a:rPr lang="en-US" sz="2400" dirty="0" smtClean="0">
                <a:solidFill>
                  <a:srgbClr val="C00000"/>
                </a:solidFill>
                <a:latin typeface="Times New Roman" pitchFamily="18" charset="0"/>
                <a:cs typeface="Times New Roman" pitchFamily="18" charset="0"/>
              </a:rPr>
              <a:t/>
            </a:r>
            <a:br>
              <a:rPr lang="en-US" sz="2400" dirty="0" smtClean="0">
                <a:solidFill>
                  <a:srgbClr val="C00000"/>
                </a:solidFill>
                <a:latin typeface="Times New Roman" pitchFamily="18" charset="0"/>
                <a:cs typeface="Times New Roman" pitchFamily="18" charset="0"/>
              </a:rPr>
            </a:br>
            <a:r>
              <a:rPr lang="en-US" sz="2400" dirty="0" smtClean="0">
                <a:solidFill>
                  <a:srgbClr val="C00000"/>
                </a:solidFill>
                <a:latin typeface="Times New Roman" pitchFamily="18" charset="0"/>
                <a:cs typeface="Times New Roman" pitchFamily="18" charset="0"/>
              </a:rPr>
              <a:t/>
            </a:r>
            <a:br>
              <a:rPr lang="en-US" sz="2400" dirty="0" smtClean="0">
                <a:solidFill>
                  <a:srgbClr val="C00000"/>
                </a:solidFill>
                <a:latin typeface="Times New Roman" pitchFamily="18" charset="0"/>
                <a:cs typeface="Times New Roman" pitchFamily="18" charset="0"/>
              </a:rPr>
            </a:br>
            <a:r>
              <a:rPr lang="en-US" sz="2800" dirty="0" smtClean="0">
                <a:solidFill>
                  <a:srgbClr val="FF0000"/>
                </a:solidFill>
                <a:latin typeface="Times New Roman" pitchFamily="18" charset="0"/>
                <a:cs typeface="Times New Roman" pitchFamily="18" charset="0"/>
              </a:rPr>
              <a:t> </a:t>
            </a:r>
            <a:br>
              <a:rPr lang="en-US" sz="2800" dirty="0" smtClean="0">
                <a:solidFill>
                  <a:srgbClr val="FF0000"/>
                </a:solidFill>
                <a:latin typeface="Times New Roman" pitchFamily="18" charset="0"/>
                <a:cs typeface="Times New Roman" pitchFamily="18" charset="0"/>
              </a:rPr>
            </a:br>
            <a:r>
              <a:rPr lang="en-US" sz="2800" dirty="0" smtClean="0">
                <a:solidFill>
                  <a:srgbClr val="FF0000"/>
                </a:solidFill>
                <a:latin typeface="Times New Roman" pitchFamily="18" charset="0"/>
                <a:cs typeface="Times New Roman" pitchFamily="18" charset="0"/>
              </a:rPr>
              <a:t/>
            </a:r>
            <a:br>
              <a:rPr lang="en-US" sz="2800" dirty="0" smtClean="0">
                <a:solidFill>
                  <a:srgbClr val="FF0000"/>
                </a:solidFill>
                <a:latin typeface="Times New Roman" pitchFamily="18" charset="0"/>
                <a:cs typeface="Times New Roman" pitchFamily="18" charset="0"/>
              </a:rPr>
            </a:br>
            <a:r>
              <a:rPr lang="en-US" sz="2800" dirty="0" smtClean="0">
                <a:solidFill>
                  <a:srgbClr val="FF0000"/>
                </a:solidFill>
                <a:latin typeface="Times New Roman" pitchFamily="18" charset="0"/>
                <a:cs typeface="Times New Roman" pitchFamily="18" charset="0"/>
              </a:rPr>
              <a:t/>
            </a:r>
            <a:br>
              <a:rPr lang="en-US" sz="2800" dirty="0" smtClean="0">
                <a:solidFill>
                  <a:srgbClr val="FF0000"/>
                </a:solidFill>
                <a:latin typeface="Times New Roman" pitchFamily="18" charset="0"/>
                <a:cs typeface="Times New Roman" pitchFamily="18" charset="0"/>
              </a:rPr>
            </a:br>
            <a:r>
              <a:rPr lang="en-US" sz="2800" dirty="0" smtClean="0">
                <a:solidFill>
                  <a:srgbClr val="FF0000"/>
                </a:solidFill>
                <a:latin typeface="Times New Roman" pitchFamily="18" charset="0"/>
                <a:cs typeface="Times New Roman" pitchFamily="18" charset="0"/>
              </a:rPr>
              <a:t/>
            </a:r>
            <a:br>
              <a:rPr lang="en-US" sz="2800" dirty="0" smtClean="0">
                <a:solidFill>
                  <a:srgbClr val="FF0000"/>
                </a:solidFill>
                <a:latin typeface="Times New Roman" pitchFamily="18" charset="0"/>
                <a:cs typeface="Times New Roman" pitchFamily="18" charset="0"/>
              </a:rPr>
            </a:br>
            <a:r>
              <a:rPr lang="en-US" sz="2800" dirty="0" smtClean="0">
                <a:solidFill>
                  <a:srgbClr val="FF0000"/>
                </a:solidFill>
                <a:latin typeface="Times New Roman" pitchFamily="18" charset="0"/>
                <a:cs typeface="Times New Roman" pitchFamily="18" charset="0"/>
              </a:rPr>
              <a:t/>
            </a:r>
            <a:br>
              <a:rPr lang="en-US" sz="2800" dirty="0" smtClean="0">
                <a:solidFill>
                  <a:srgbClr val="FF0000"/>
                </a:solidFill>
                <a:latin typeface="Times New Roman" pitchFamily="18" charset="0"/>
                <a:cs typeface="Times New Roman" pitchFamily="18" charset="0"/>
              </a:rPr>
            </a:br>
            <a:r>
              <a:rPr lang="en-US" sz="2800" dirty="0" smtClean="0">
                <a:solidFill>
                  <a:srgbClr val="FF0000"/>
                </a:solidFill>
                <a:latin typeface="Times New Roman" pitchFamily="18" charset="0"/>
                <a:cs typeface="Times New Roman" pitchFamily="18" charset="0"/>
              </a:rPr>
              <a:t/>
            </a:r>
            <a:br>
              <a:rPr lang="en-US" sz="2800" dirty="0" smtClean="0">
                <a:solidFill>
                  <a:srgbClr val="FF0000"/>
                </a:solidFill>
                <a:latin typeface="Times New Roman" pitchFamily="18" charset="0"/>
                <a:cs typeface="Times New Roman" pitchFamily="18" charset="0"/>
              </a:rPr>
            </a:br>
            <a:r>
              <a:rPr lang="en-US" sz="3100" b="1" dirty="0" smtClean="0">
                <a:solidFill>
                  <a:srgbClr val="000099"/>
                </a:solidFill>
                <a:latin typeface="Times New Roman" pitchFamily="18" charset="0"/>
                <a:cs typeface="Times New Roman" pitchFamily="18" charset="0"/>
              </a:rPr>
              <a:t>RESEARCH  REPORT </a:t>
            </a:r>
            <a:br>
              <a:rPr lang="en-US" sz="3100" b="1" dirty="0" smtClean="0">
                <a:solidFill>
                  <a:srgbClr val="000099"/>
                </a:solidFill>
                <a:latin typeface="Times New Roman" pitchFamily="18" charset="0"/>
                <a:cs typeface="Times New Roman" pitchFamily="18" charset="0"/>
              </a:rPr>
            </a:br>
            <a:endParaRPr lang="en-US" sz="3100" b="1" dirty="0">
              <a:solidFill>
                <a:srgbClr val="000099"/>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143000"/>
            <a:ext cx="8229600" cy="5181600"/>
          </a:xfrm>
        </p:spPr>
        <p:txBody>
          <a:bodyPr>
            <a:normAutofit/>
          </a:bodyPr>
          <a:lstStyle/>
          <a:p>
            <a:pPr>
              <a:buNone/>
            </a:pPr>
            <a:r>
              <a:rPr lang="en-US" dirty="0" smtClean="0"/>
              <a:t> </a:t>
            </a:r>
            <a:r>
              <a:rPr lang="en-US" sz="2400" dirty="0" smtClean="0">
                <a:solidFill>
                  <a:srgbClr val="000099"/>
                </a:solidFill>
                <a:latin typeface="Times New Roman" pitchFamily="18" charset="0"/>
                <a:cs typeface="Times New Roman" pitchFamily="18" charset="0"/>
              </a:rPr>
              <a:t>Contents</a:t>
            </a:r>
            <a:endParaRPr lang="en-US" sz="2200" dirty="0" smtClean="0">
              <a:solidFill>
                <a:srgbClr val="000099"/>
              </a:solidFill>
            </a:endParaRPr>
          </a:p>
          <a:p>
            <a:pPr>
              <a:buFont typeface="Wingdings" pitchFamily="2" charset="2"/>
              <a:buChar char="v"/>
            </a:pPr>
            <a:r>
              <a:rPr lang="en-US" sz="2000" b="1" dirty="0" smtClean="0">
                <a:latin typeface="Times New Roman" pitchFamily="18" charset="0"/>
                <a:cs typeface="Times New Roman" pitchFamily="18" charset="0"/>
              </a:rPr>
              <a:t>Meaning of research report </a:t>
            </a:r>
          </a:p>
          <a:p>
            <a:pPr>
              <a:buNone/>
            </a:pPr>
            <a:endParaRPr lang="en-US" sz="2000" b="1" dirty="0" smtClean="0">
              <a:latin typeface="Times New Roman" pitchFamily="18" charset="0"/>
              <a:cs typeface="Times New Roman" pitchFamily="18" charset="0"/>
            </a:endParaRPr>
          </a:p>
          <a:p>
            <a:pPr>
              <a:buFont typeface="Wingdings" pitchFamily="2" charset="2"/>
              <a:buChar char="v"/>
            </a:pPr>
            <a:r>
              <a:rPr lang="en-US" sz="2000" b="1" dirty="0" smtClean="0">
                <a:latin typeface="Times New Roman" pitchFamily="18" charset="0"/>
                <a:cs typeface="Times New Roman" pitchFamily="18" charset="0"/>
              </a:rPr>
              <a:t>Writing  of research report </a:t>
            </a:r>
          </a:p>
          <a:p>
            <a:pPr>
              <a:buFont typeface="Wingdings" pitchFamily="2" charset="2"/>
              <a:buChar char="v"/>
            </a:pPr>
            <a:endParaRPr lang="en-US" sz="2000" b="1" dirty="0" smtClean="0">
              <a:latin typeface="Times New Roman" pitchFamily="18" charset="0"/>
              <a:cs typeface="Times New Roman" pitchFamily="18" charset="0"/>
            </a:endParaRPr>
          </a:p>
          <a:p>
            <a:pPr>
              <a:buFont typeface="Wingdings" pitchFamily="2" charset="2"/>
              <a:buChar char="v"/>
            </a:pPr>
            <a:r>
              <a:rPr lang="en-US" sz="2000" b="1" dirty="0" smtClean="0">
                <a:latin typeface="Times New Roman" pitchFamily="18" charset="0"/>
                <a:cs typeface="Times New Roman" pitchFamily="18" charset="0"/>
              </a:rPr>
              <a:t>Format of research report</a:t>
            </a:r>
          </a:p>
          <a:p>
            <a:pPr lvl="5">
              <a:buFont typeface="Wingdings" pitchFamily="2" charset="2"/>
              <a:buChar char="q"/>
            </a:pPr>
            <a:r>
              <a:rPr lang="en-US" sz="2000" b="1" dirty="0" smtClean="0">
                <a:latin typeface="Times New Roman" pitchFamily="18" charset="0"/>
                <a:cs typeface="Times New Roman" pitchFamily="18" charset="0"/>
              </a:rPr>
              <a:t>Title Page </a:t>
            </a:r>
          </a:p>
          <a:p>
            <a:pPr lvl="5">
              <a:buFont typeface="Wingdings" pitchFamily="2" charset="2"/>
              <a:buChar char="q"/>
            </a:pPr>
            <a:r>
              <a:rPr lang="en-US" sz="2000" b="1" dirty="0" smtClean="0">
                <a:latin typeface="Times New Roman" pitchFamily="18" charset="0"/>
                <a:cs typeface="Times New Roman" pitchFamily="18" charset="0"/>
              </a:rPr>
              <a:t> Introduction </a:t>
            </a:r>
          </a:p>
          <a:p>
            <a:pPr lvl="5">
              <a:buFont typeface="Wingdings" pitchFamily="2" charset="2"/>
              <a:buChar char="q"/>
            </a:pPr>
            <a:r>
              <a:rPr lang="en-US" sz="2000" b="1" dirty="0" smtClean="0">
                <a:latin typeface="Times New Roman" pitchFamily="18" charset="0"/>
                <a:cs typeface="Times New Roman" pitchFamily="18" charset="0"/>
              </a:rPr>
              <a:t> Review of Literature </a:t>
            </a:r>
          </a:p>
          <a:p>
            <a:pPr lvl="5">
              <a:buFont typeface="Wingdings" pitchFamily="2" charset="2"/>
              <a:buChar char="q"/>
            </a:pPr>
            <a:r>
              <a:rPr lang="en-US" sz="2000" b="1" dirty="0" smtClean="0">
                <a:latin typeface="Times New Roman" pitchFamily="18" charset="0"/>
                <a:cs typeface="Times New Roman" pitchFamily="18" charset="0"/>
              </a:rPr>
              <a:t> Methodology </a:t>
            </a:r>
          </a:p>
          <a:p>
            <a:pPr lvl="5">
              <a:buFont typeface="Wingdings" pitchFamily="2" charset="2"/>
              <a:buChar char="q"/>
            </a:pPr>
            <a:r>
              <a:rPr lang="en-US" sz="2000" b="1" dirty="0" smtClean="0">
                <a:latin typeface="Times New Roman" pitchFamily="18" charset="0"/>
                <a:cs typeface="Times New Roman" pitchFamily="18" charset="0"/>
              </a:rPr>
              <a:t> Analysis and Interpretation </a:t>
            </a:r>
          </a:p>
          <a:p>
            <a:pPr lvl="5">
              <a:buFont typeface="Wingdings" pitchFamily="2" charset="2"/>
              <a:buChar char="q"/>
            </a:pPr>
            <a:r>
              <a:rPr lang="en-US" sz="2000" b="1" dirty="0" smtClean="0">
                <a:latin typeface="Times New Roman" pitchFamily="18" charset="0"/>
                <a:cs typeface="Times New Roman" pitchFamily="18" charset="0"/>
              </a:rPr>
              <a:t>Discussion and Conclusion </a:t>
            </a:r>
          </a:p>
          <a:p>
            <a:pPr lvl="5">
              <a:buFont typeface="Wingdings" pitchFamily="2" charset="2"/>
              <a:buChar char="q"/>
            </a:pPr>
            <a:r>
              <a:rPr lang="en-US" sz="2000" b="1" dirty="0" smtClean="0">
                <a:latin typeface="Times New Roman" pitchFamily="18" charset="0"/>
                <a:cs typeface="Times New Roman" pitchFamily="18" charset="0"/>
              </a:rPr>
              <a:t>References and Appendices 		      </a:t>
            </a:r>
          </a:p>
          <a:p>
            <a:pPr>
              <a:buFont typeface="Wingdings" pitchFamily="2" charset="2"/>
              <a:buChar char="v"/>
            </a:pPr>
            <a:endParaRPr lang="en-US"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867400"/>
          </a:xfrm>
        </p:spPr>
        <p:txBody>
          <a:bodyPr/>
          <a:lstStyle/>
          <a:p>
            <a:pPr>
              <a:buNone/>
            </a:pPr>
            <a:r>
              <a:rPr lang="en-US" dirty="0" smtClean="0">
                <a:solidFill>
                  <a:srgbClr val="0000CC"/>
                </a:solidFill>
                <a:latin typeface="Times New Roman" pitchFamily="18" charset="0"/>
                <a:cs typeface="Times New Roman" pitchFamily="18" charset="0"/>
              </a:rPr>
              <a:t>4. Analysis and interpretation of the data</a:t>
            </a:r>
          </a:p>
          <a:p>
            <a:pPr>
              <a:lnSpc>
                <a:spcPct val="150000"/>
              </a:lnSpc>
              <a:buFont typeface="Wingdings" pitchFamily="2" charset="2"/>
              <a:buChar char="v"/>
            </a:pPr>
            <a:r>
              <a:rPr lang="en-US" sz="2400" dirty="0" smtClean="0">
                <a:latin typeface="Times New Roman" pitchFamily="18" charset="0"/>
                <a:cs typeface="Times New Roman" pitchFamily="18" charset="0"/>
              </a:rPr>
              <a:t>This section is heart or major part of the report.</a:t>
            </a:r>
          </a:p>
          <a:p>
            <a:pPr>
              <a:lnSpc>
                <a:spcPct val="150000"/>
              </a:lnSpc>
              <a:buFont typeface="Wingdings" pitchFamily="2" charset="2"/>
              <a:buChar char="v"/>
            </a:pPr>
            <a:r>
              <a:rPr lang="en-US" sz="2400" dirty="0" smtClean="0">
                <a:latin typeface="Times New Roman" pitchFamily="18" charset="0"/>
                <a:cs typeface="Times New Roman" pitchFamily="18" charset="0"/>
              </a:rPr>
              <a:t>It should present the essential details of the statistical analysis.</a:t>
            </a:r>
          </a:p>
          <a:p>
            <a:pPr lvl="0">
              <a:lnSpc>
                <a:spcPct val="150000"/>
              </a:lnSpc>
              <a:buFont typeface="Wingdings" pitchFamily="2" charset="2"/>
              <a:buChar char="v"/>
            </a:pPr>
            <a:r>
              <a:rPr lang="en-US" sz="2400" dirty="0" smtClean="0">
                <a:latin typeface="Times New Roman" pitchFamily="18" charset="0"/>
                <a:cs typeface="Times New Roman" pitchFamily="18" charset="0"/>
              </a:rPr>
              <a:t>Description chance or accidental discoveries should be avoided.</a:t>
            </a:r>
          </a:p>
          <a:p>
            <a:pPr lvl="0">
              <a:lnSpc>
                <a:spcPct val="150000"/>
              </a:lnSpc>
              <a:buFont typeface="Wingdings" pitchFamily="2" charset="2"/>
              <a:buChar char="v"/>
            </a:pPr>
            <a:r>
              <a:rPr lang="en-US" sz="2400" dirty="0" smtClean="0">
                <a:latin typeface="Times New Roman" pitchFamily="18" charset="0"/>
                <a:cs typeface="Times New Roman" pitchFamily="18" charset="0"/>
              </a:rPr>
              <a:t>Reports may be either descriptive or explanatory.</a:t>
            </a:r>
          </a:p>
          <a:p>
            <a:pPr lvl="0">
              <a:lnSpc>
                <a:spcPct val="150000"/>
              </a:lnSpc>
              <a:buFont typeface="Wingdings" pitchFamily="2" charset="2"/>
              <a:buChar char="v"/>
            </a:pPr>
            <a:r>
              <a:rPr lang="en-US" sz="2400" dirty="0" smtClean="0">
                <a:latin typeface="Times New Roman" pitchFamily="18" charset="0"/>
                <a:cs typeface="Times New Roman" pitchFamily="18" charset="0"/>
              </a:rPr>
              <a:t>The findings should be organized in easiest way for the readers to group them.</a:t>
            </a:r>
          </a:p>
          <a:p>
            <a:pPr>
              <a:buNone/>
            </a:pPr>
            <a:endParaRPr lang="en-US" dirty="0" smtClean="0">
              <a:solidFill>
                <a:srgbClr val="0000CC"/>
              </a:solidFill>
              <a:latin typeface="Times New Roman" pitchFamily="18" charset="0"/>
              <a:cs typeface="Times New Roman" pitchFamily="18" charset="0"/>
            </a:endParaRPr>
          </a:p>
          <a:p>
            <a:endParaRPr lang="en-US" dirty="0">
              <a:solidFill>
                <a:srgbClr val="0000CC"/>
              </a:solidFill>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534400" cy="6019800"/>
          </a:xfrm>
        </p:spPr>
        <p:txBody>
          <a:bodyPr>
            <a:normAutofit/>
          </a:bodyPr>
          <a:lstStyle/>
          <a:p>
            <a:r>
              <a:rPr lang="en-US" sz="2400" dirty="0" smtClean="0">
                <a:solidFill>
                  <a:srgbClr val="0000CC"/>
                </a:solidFill>
                <a:latin typeface="Times New Roman" pitchFamily="18" charset="0"/>
                <a:cs typeface="Times New Roman" pitchFamily="18" charset="0"/>
              </a:rPr>
              <a:t>Example: Differential analysis - T-test   </a:t>
            </a:r>
            <a:endParaRPr lang="en-US" sz="2400" dirty="0">
              <a:solidFill>
                <a:srgbClr val="0000CC"/>
              </a:solidFill>
              <a:latin typeface="Times New Roman" pitchFamily="18" charset="0"/>
              <a:cs typeface="Times New Roman" pitchFamily="18" charset="0"/>
            </a:endParaRPr>
          </a:p>
        </p:txBody>
      </p:sp>
      <p:graphicFrame>
        <p:nvGraphicFramePr>
          <p:cNvPr id="4" name="Table 3"/>
          <p:cNvGraphicFramePr>
            <a:graphicFrameLocks noGrp="1"/>
          </p:cNvGraphicFramePr>
          <p:nvPr/>
        </p:nvGraphicFramePr>
        <p:xfrm>
          <a:off x="228599" y="838200"/>
          <a:ext cx="8534400" cy="2004061"/>
        </p:xfrm>
        <a:graphic>
          <a:graphicData uri="http://schemas.openxmlformats.org/drawingml/2006/table">
            <a:tbl>
              <a:tblPr firstRow="1" bandRow="1">
                <a:tableStyleId>{5C22544A-7EE6-4342-B048-85BDC9FD1C3A}</a:tableStyleId>
              </a:tblPr>
              <a:tblGrid>
                <a:gridCol w="1610265"/>
                <a:gridCol w="1288211"/>
                <a:gridCol w="805132"/>
                <a:gridCol w="1207698"/>
                <a:gridCol w="1127185"/>
                <a:gridCol w="1073509"/>
                <a:gridCol w="1422400"/>
              </a:tblGrid>
              <a:tr h="777241">
                <a:tc>
                  <a:txBody>
                    <a:bodyPr/>
                    <a:lstStyle/>
                    <a:p>
                      <a:pPr marL="0" marR="0" algn="l">
                        <a:lnSpc>
                          <a:spcPct val="115000"/>
                        </a:lnSpc>
                        <a:spcBef>
                          <a:spcPts val="0"/>
                        </a:spcBef>
                        <a:spcAft>
                          <a:spcPts val="0"/>
                        </a:spcAft>
                      </a:pPr>
                      <a:r>
                        <a:rPr lang="en-US" sz="2000" b="1" dirty="0" smtClean="0">
                          <a:latin typeface="Times New Roman" pitchFamily="18" charset="0"/>
                          <a:ea typeface="Calibri"/>
                          <a:cs typeface="Times New Roman" pitchFamily="18" charset="0"/>
                        </a:rPr>
                        <a:t>Variable </a:t>
                      </a:r>
                      <a:endParaRPr lang="en-US" sz="2000" dirty="0">
                        <a:latin typeface="Times New Roman" pitchFamily="18" charset="0"/>
                        <a:ea typeface="Times New Roman"/>
                        <a:cs typeface="Times New Roman" pitchFamily="18" charset="0"/>
                      </a:endParaRPr>
                    </a:p>
                  </a:txBody>
                  <a:tcPr marL="68580" marR="68580" marT="0" marB="0">
                    <a:lnR w="12700" cap="flat" cmpd="sng" algn="ctr">
                      <a:solidFill>
                        <a:schemeClr val="tx1"/>
                      </a:solidFill>
                      <a:prstDash val="solid"/>
                      <a:round/>
                      <a:headEnd type="none" w="med" len="med"/>
                      <a:tailEnd type="none" w="med" len="med"/>
                    </a:lnR>
                  </a:tcPr>
                </a:tc>
                <a:tc>
                  <a:txBody>
                    <a:bodyPr/>
                    <a:lstStyle/>
                    <a:p>
                      <a:pPr marL="0" marR="0" algn="l">
                        <a:lnSpc>
                          <a:spcPct val="115000"/>
                        </a:lnSpc>
                        <a:spcBef>
                          <a:spcPts val="0"/>
                        </a:spcBef>
                        <a:spcAft>
                          <a:spcPts val="0"/>
                        </a:spcAft>
                      </a:pPr>
                      <a:r>
                        <a:rPr lang="en-US" sz="2000" dirty="0" smtClean="0">
                          <a:latin typeface="Times New Roman" pitchFamily="18" charset="0"/>
                          <a:ea typeface="Times New Roman"/>
                          <a:cs typeface="Times New Roman" pitchFamily="18" charset="0"/>
                        </a:rPr>
                        <a:t>Gender </a:t>
                      </a:r>
                      <a:endParaRPr lang="en-US" sz="2000" dirty="0">
                        <a:latin typeface="Times New Roman" pitchFamily="18" charset="0"/>
                        <a:ea typeface="Times New Roma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tcPr>
                </a:tc>
                <a:tc>
                  <a:txBody>
                    <a:bodyPr/>
                    <a:lstStyle/>
                    <a:p>
                      <a:pPr marL="0" marR="0" algn="l">
                        <a:lnSpc>
                          <a:spcPct val="115000"/>
                        </a:lnSpc>
                        <a:spcBef>
                          <a:spcPts val="0"/>
                        </a:spcBef>
                        <a:spcAft>
                          <a:spcPts val="0"/>
                        </a:spcAft>
                      </a:pPr>
                      <a:r>
                        <a:rPr lang="en-US" sz="2000" b="1" dirty="0">
                          <a:latin typeface="Times New Roman" pitchFamily="18" charset="0"/>
                          <a:ea typeface="Calibri"/>
                          <a:cs typeface="Times New Roman" pitchFamily="18" charset="0"/>
                        </a:rPr>
                        <a:t>N</a:t>
                      </a:r>
                      <a:endParaRPr lang="en-US" sz="2000" dirty="0">
                        <a:latin typeface="Times New Roman" pitchFamily="18" charset="0"/>
                        <a:ea typeface="Times New Roman"/>
                        <a:cs typeface="Times New Roman" pitchFamily="18" charset="0"/>
                      </a:endParaRPr>
                    </a:p>
                  </a:txBody>
                  <a:tcPr marL="68580" marR="68580" marT="0" marB="0"/>
                </a:tc>
                <a:tc>
                  <a:txBody>
                    <a:bodyPr/>
                    <a:lstStyle/>
                    <a:p>
                      <a:pPr marL="0" marR="0" algn="l">
                        <a:lnSpc>
                          <a:spcPct val="115000"/>
                        </a:lnSpc>
                        <a:spcBef>
                          <a:spcPts val="0"/>
                        </a:spcBef>
                        <a:spcAft>
                          <a:spcPts val="0"/>
                        </a:spcAft>
                      </a:pPr>
                      <a:r>
                        <a:rPr lang="en-US" sz="2000" b="1">
                          <a:latin typeface="Times New Roman" pitchFamily="18" charset="0"/>
                          <a:ea typeface="Calibri"/>
                          <a:cs typeface="Times New Roman" pitchFamily="18" charset="0"/>
                        </a:rPr>
                        <a:t>Mean</a:t>
                      </a:r>
                      <a:endParaRPr lang="en-US" sz="2000">
                        <a:latin typeface="Times New Roman" pitchFamily="18" charset="0"/>
                        <a:ea typeface="Times New Roman"/>
                        <a:cs typeface="Times New Roman" pitchFamily="18" charset="0"/>
                      </a:endParaRPr>
                    </a:p>
                  </a:txBody>
                  <a:tcPr marL="68580" marR="68580" marT="0" marB="0"/>
                </a:tc>
                <a:tc>
                  <a:txBody>
                    <a:bodyPr/>
                    <a:lstStyle/>
                    <a:p>
                      <a:pPr marL="0" marR="0" algn="l">
                        <a:lnSpc>
                          <a:spcPct val="115000"/>
                        </a:lnSpc>
                        <a:spcBef>
                          <a:spcPts val="0"/>
                        </a:spcBef>
                        <a:spcAft>
                          <a:spcPts val="0"/>
                        </a:spcAft>
                      </a:pPr>
                      <a:r>
                        <a:rPr lang="en-US" sz="2000" b="1">
                          <a:latin typeface="Times New Roman" pitchFamily="18" charset="0"/>
                          <a:ea typeface="Calibri"/>
                          <a:cs typeface="Times New Roman" pitchFamily="18" charset="0"/>
                        </a:rPr>
                        <a:t>S.D</a:t>
                      </a:r>
                      <a:endParaRPr lang="en-US" sz="2000">
                        <a:latin typeface="Times New Roman" pitchFamily="18" charset="0"/>
                        <a:ea typeface="Times New Roman"/>
                        <a:cs typeface="Times New Roman" pitchFamily="18" charset="0"/>
                      </a:endParaRPr>
                    </a:p>
                  </a:txBody>
                  <a:tcPr marL="68580" marR="68580" marT="0" marB="0"/>
                </a:tc>
                <a:tc>
                  <a:txBody>
                    <a:bodyPr/>
                    <a:lstStyle/>
                    <a:p>
                      <a:pPr marL="0" marR="0" algn="l">
                        <a:lnSpc>
                          <a:spcPct val="115000"/>
                        </a:lnSpc>
                        <a:spcBef>
                          <a:spcPts val="0"/>
                        </a:spcBef>
                        <a:spcAft>
                          <a:spcPts val="0"/>
                        </a:spcAft>
                      </a:pPr>
                      <a:r>
                        <a:rPr lang="en-US" sz="2000" b="1">
                          <a:latin typeface="Times New Roman" pitchFamily="18" charset="0"/>
                          <a:ea typeface="Calibri"/>
                          <a:cs typeface="Times New Roman" pitchFamily="18" charset="0"/>
                        </a:rPr>
                        <a:t>‘t’ value</a:t>
                      </a:r>
                      <a:endParaRPr lang="en-US" sz="2000">
                        <a:latin typeface="Times New Roman" pitchFamily="18" charset="0"/>
                        <a:ea typeface="Times New Roman"/>
                        <a:cs typeface="Times New Roman" pitchFamily="18" charset="0"/>
                      </a:endParaRPr>
                    </a:p>
                  </a:txBody>
                  <a:tcPr marL="68580" marR="68580" marT="0" marB="0"/>
                </a:tc>
                <a:tc>
                  <a:txBody>
                    <a:bodyPr/>
                    <a:lstStyle/>
                    <a:p>
                      <a:pPr marL="0" marR="0" algn="l">
                        <a:lnSpc>
                          <a:spcPct val="115000"/>
                        </a:lnSpc>
                        <a:spcBef>
                          <a:spcPts val="0"/>
                        </a:spcBef>
                        <a:spcAft>
                          <a:spcPts val="0"/>
                        </a:spcAft>
                      </a:pPr>
                      <a:r>
                        <a:rPr lang="en-US" sz="2000" b="1" dirty="0">
                          <a:latin typeface="Times New Roman" pitchFamily="18" charset="0"/>
                          <a:ea typeface="Calibri"/>
                          <a:cs typeface="Times New Roman" pitchFamily="18" charset="0"/>
                        </a:rPr>
                        <a:t>Level of significance</a:t>
                      </a:r>
                      <a:endParaRPr lang="en-US" sz="2000" dirty="0">
                        <a:latin typeface="Times New Roman" pitchFamily="18" charset="0"/>
                        <a:ea typeface="Times New Roman"/>
                        <a:cs typeface="Times New Roman" pitchFamily="18" charset="0"/>
                      </a:endParaRPr>
                    </a:p>
                  </a:txBody>
                  <a:tcPr marL="68580" marR="68580" marT="0" marB="0"/>
                </a:tc>
              </a:tr>
              <a:tr h="525780">
                <a:tc rowSpan="2">
                  <a:txBody>
                    <a:bodyPr/>
                    <a:lstStyle/>
                    <a:p>
                      <a:pPr algn="ctr"/>
                      <a:endParaRPr lang="en-US" sz="2000" dirty="0" smtClean="0">
                        <a:latin typeface="Times New Roman" pitchFamily="18" charset="0"/>
                        <a:cs typeface="Times New Roman" pitchFamily="18" charset="0"/>
                      </a:endParaRPr>
                    </a:p>
                    <a:p>
                      <a:pPr algn="ctr"/>
                      <a:r>
                        <a:rPr lang="en-US" sz="2000" dirty="0" smtClean="0">
                          <a:latin typeface="Times New Roman" pitchFamily="18" charset="0"/>
                          <a:cs typeface="Times New Roman" pitchFamily="18" charset="0"/>
                        </a:rPr>
                        <a:t>Learning Style </a:t>
                      </a:r>
                      <a:endParaRPr lang="en-US" sz="2000" dirty="0">
                        <a:latin typeface="Times New Roman" pitchFamily="18" charset="0"/>
                        <a:cs typeface="Times New Roman" pitchFamily="18" charset="0"/>
                      </a:endParaRPr>
                    </a:p>
                  </a:txBody>
                  <a:tcPr>
                    <a:lnR w="12700" cap="flat" cmpd="sng" algn="ctr">
                      <a:solidFill>
                        <a:schemeClr val="tx1"/>
                      </a:solidFill>
                      <a:prstDash val="solid"/>
                      <a:round/>
                      <a:headEnd type="none" w="med" len="med"/>
                      <a:tailEnd type="none" w="med" len="med"/>
                    </a:lnR>
                  </a:tcPr>
                </a:tc>
                <a:tc>
                  <a:txBody>
                    <a:bodyPr/>
                    <a:lstStyle/>
                    <a:p>
                      <a:pPr algn="ctr"/>
                      <a:endParaRPr lang="en-US" sz="2000" dirty="0" smtClean="0">
                        <a:latin typeface="Times New Roman" pitchFamily="18" charset="0"/>
                        <a:cs typeface="Times New Roman" pitchFamily="18" charset="0"/>
                      </a:endParaRPr>
                    </a:p>
                    <a:p>
                      <a:pPr algn="ctr"/>
                      <a:r>
                        <a:rPr lang="en-US" sz="2000" dirty="0" smtClean="0">
                          <a:latin typeface="Times New Roman" pitchFamily="18" charset="0"/>
                          <a:cs typeface="Times New Roman" pitchFamily="18" charset="0"/>
                        </a:rPr>
                        <a:t>Boys </a:t>
                      </a:r>
                      <a:endParaRPr lang="en-US" sz="20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2000" dirty="0" smtClean="0">
                        <a:latin typeface="Times New Roman" pitchFamily="18" charset="0"/>
                        <a:ea typeface="Calibri"/>
                        <a:cs typeface="Times New Roman" pitchFamily="18" charset="0"/>
                      </a:endParaRPr>
                    </a:p>
                    <a:p>
                      <a:pPr marL="0" marR="0" algn="ctr">
                        <a:lnSpc>
                          <a:spcPct val="115000"/>
                        </a:lnSpc>
                        <a:spcBef>
                          <a:spcPts val="0"/>
                        </a:spcBef>
                        <a:spcAft>
                          <a:spcPts val="0"/>
                        </a:spcAft>
                      </a:pPr>
                      <a:r>
                        <a:rPr lang="en-US" sz="2000" dirty="0" smtClean="0">
                          <a:latin typeface="Times New Roman" pitchFamily="18" charset="0"/>
                          <a:ea typeface="Calibri"/>
                          <a:cs typeface="Times New Roman" pitchFamily="18" charset="0"/>
                        </a:rPr>
                        <a:t>107</a:t>
                      </a:r>
                      <a:endParaRPr lang="en-US" sz="2000" dirty="0">
                        <a:latin typeface="Times New Roman" pitchFamily="18" charset="0"/>
                        <a:ea typeface="Times New Roman"/>
                        <a:cs typeface="Times New Roman" pitchFamily="18" charset="0"/>
                      </a:endParaRPr>
                    </a:p>
                  </a:txBody>
                  <a:tcPr marL="68580" marR="68580" marT="0" marB="0" anchor="ctr">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2000" dirty="0" smtClean="0">
                        <a:latin typeface="Times New Roman" pitchFamily="18" charset="0"/>
                        <a:ea typeface="Calibri"/>
                        <a:cs typeface="Times New Roman" pitchFamily="18" charset="0"/>
                      </a:endParaRPr>
                    </a:p>
                    <a:p>
                      <a:pPr marL="0" marR="0" algn="ctr">
                        <a:lnSpc>
                          <a:spcPct val="115000"/>
                        </a:lnSpc>
                        <a:spcBef>
                          <a:spcPts val="0"/>
                        </a:spcBef>
                        <a:spcAft>
                          <a:spcPts val="0"/>
                        </a:spcAft>
                      </a:pPr>
                      <a:r>
                        <a:rPr lang="en-US" sz="2000" dirty="0" smtClean="0">
                          <a:latin typeface="Times New Roman" pitchFamily="18" charset="0"/>
                          <a:ea typeface="Calibri"/>
                          <a:cs typeface="Times New Roman" pitchFamily="18" charset="0"/>
                        </a:rPr>
                        <a:t> </a:t>
                      </a:r>
                      <a:r>
                        <a:rPr lang="en-US" sz="2000" dirty="0">
                          <a:latin typeface="Times New Roman" pitchFamily="18" charset="0"/>
                          <a:ea typeface="Calibri"/>
                          <a:cs typeface="Times New Roman" pitchFamily="18" charset="0"/>
                        </a:rPr>
                        <a:t>67.04</a:t>
                      </a:r>
                      <a:endParaRPr lang="en-US" sz="2000" dirty="0">
                        <a:latin typeface="Times New Roman" pitchFamily="18" charset="0"/>
                        <a:ea typeface="Times New Roman"/>
                        <a:cs typeface="Times New Roman" pitchFamily="18" charset="0"/>
                      </a:endParaRPr>
                    </a:p>
                  </a:txBody>
                  <a:tcPr marL="68580" marR="68580" marT="0" marB="0" anchor="ctr">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2000" dirty="0" smtClean="0">
                        <a:latin typeface="Times New Roman" pitchFamily="18" charset="0"/>
                        <a:ea typeface="Calibri"/>
                        <a:cs typeface="Times New Roman" pitchFamily="18" charset="0"/>
                      </a:endParaRPr>
                    </a:p>
                    <a:p>
                      <a:pPr marL="0" marR="0" algn="ctr">
                        <a:lnSpc>
                          <a:spcPct val="115000"/>
                        </a:lnSpc>
                        <a:spcBef>
                          <a:spcPts val="0"/>
                        </a:spcBef>
                        <a:spcAft>
                          <a:spcPts val="0"/>
                        </a:spcAft>
                      </a:pPr>
                      <a:r>
                        <a:rPr lang="en-US" sz="2000" dirty="0" smtClean="0">
                          <a:latin typeface="Times New Roman" pitchFamily="18" charset="0"/>
                          <a:ea typeface="Calibri"/>
                          <a:cs typeface="Times New Roman" pitchFamily="18" charset="0"/>
                        </a:rPr>
                        <a:t>13.8</a:t>
                      </a:r>
                      <a:endParaRPr lang="en-US" sz="2000" dirty="0">
                        <a:latin typeface="Times New Roman" pitchFamily="18" charset="0"/>
                        <a:ea typeface="Times New Roman"/>
                        <a:cs typeface="Times New Roman" pitchFamily="18" charset="0"/>
                      </a:endParaRPr>
                    </a:p>
                  </a:txBody>
                  <a:tcPr marL="68580" marR="68580" marT="0" marB="0" anchor="ctr">
                    <a:lnB w="12700" cap="flat" cmpd="sng" algn="ctr">
                      <a:solidFill>
                        <a:schemeClr val="tx1"/>
                      </a:solidFill>
                      <a:prstDash val="solid"/>
                      <a:round/>
                      <a:headEnd type="none" w="med" len="med"/>
                      <a:tailEnd type="none" w="med" len="med"/>
                    </a:lnB>
                  </a:tcPr>
                </a:tc>
                <a:tc rowSpan="2">
                  <a:txBody>
                    <a:bodyPr/>
                    <a:lstStyle/>
                    <a:p>
                      <a:pPr marL="0" marR="0" algn="ctr">
                        <a:lnSpc>
                          <a:spcPct val="115000"/>
                        </a:lnSpc>
                        <a:spcBef>
                          <a:spcPts val="0"/>
                        </a:spcBef>
                        <a:spcAft>
                          <a:spcPts val="0"/>
                        </a:spcAft>
                      </a:pPr>
                      <a:r>
                        <a:rPr lang="en-US" sz="2000" dirty="0">
                          <a:latin typeface="Times New Roman" pitchFamily="18" charset="0"/>
                          <a:ea typeface="Calibri"/>
                          <a:cs typeface="Times New Roman" pitchFamily="18" charset="0"/>
                        </a:rPr>
                        <a:t>1.79</a:t>
                      </a:r>
                      <a:endParaRPr lang="en-US" sz="2000" dirty="0">
                        <a:latin typeface="Times New Roman" pitchFamily="18" charset="0"/>
                        <a:ea typeface="Times New Roman"/>
                        <a:cs typeface="Times New Roman" pitchFamily="18" charset="0"/>
                      </a:endParaRPr>
                    </a:p>
                  </a:txBody>
                  <a:tcPr marL="68580" marR="68580" marT="0" marB="0" anchor="ctr"/>
                </a:tc>
                <a:tc rowSpan="2">
                  <a:txBody>
                    <a:bodyPr/>
                    <a:lstStyle/>
                    <a:p>
                      <a:pPr marL="0" marR="0" algn="ctr">
                        <a:lnSpc>
                          <a:spcPct val="115000"/>
                        </a:lnSpc>
                        <a:spcBef>
                          <a:spcPts val="0"/>
                        </a:spcBef>
                        <a:spcAft>
                          <a:spcPts val="0"/>
                        </a:spcAft>
                      </a:pPr>
                      <a:endParaRPr lang="en-US" sz="2000" dirty="0">
                        <a:latin typeface="Times New Roman" pitchFamily="18" charset="0"/>
                        <a:ea typeface="Calibri"/>
                        <a:cs typeface="Times New Roman" pitchFamily="18" charset="0"/>
                      </a:endParaRPr>
                    </a:p>
                    <a:p>
                      <a:pPr marL="0" marR="0" algn="ctr">
                        <a:lnSpc>
                          <a:spcPct val="115000"/>
                        </a:lnSpc>
                        <a:spcBef>
                          <a:spcPts val="0"/>
                        </a:spcBef>
                        <a:spcAft>
                          <a:spcPts val="0"/>
                        </a:spcAft>
                      </a:pPr>
                      <a:endParaRPr lang="en-US" sz="2000" dirty="0" smtClean="0">
                        <a:latin typeface="Times New Roman" pitchFamily="18" charset="0"/>
                        <a:ea typeface="Calibri"/>
                        <a:cs typeface="Times New Roman" pitchFamily="18" charset="0"/>
                      </a:endParaRPr>
                    </a:p>
                    <a:p>
                      <a:pPr marL="0" marR="0" algn="ctr">
                        <a:lnSpc>
                          <a:spcPct val="115000"/>
                        </a:lnSpc>
                        <a:spcBef>
                          <a:spcPts val="0"/>
                        </a:spcBef>
                        <a:spcAft>
                          <a:spcPts val="0"/>
                        </a:spcAft>
                      </a:pPr>
                      <a:r>
                        <a:rPr lang="en-US" sz="2000" dirty="0" smtClean="0">
                          <a:latin typeface="Times New Roman" pitchFamily="18" charset="0"/>
                          <a:ea typeface="Calibri"/>
                          <a:cs typeface="Times New Roman" pitchFamily="18" charset="0"/>
                        </a:rPr>
                        <a:t>S</a:t>
                      </a:r>
                      <a:endParaRPr lang="en-US" sz="2000" dirty="0">
                        <a:latin typeface="Times New Roman" pitchFamily="18" charset="0"/>
                        <a:ea typeface="Times New Roman"/>
                        <a:cs typeface="Times New Roman" pitchFamily="18" charset="0"/>
                      </a:endParaRPr>
                    </a:p>
                  </a:txBody>
                  <a:tcPr marL="68580" marR="68580" marT="0" marB="0"/>
                </a:tc>
              </a:tr>
              <a:tr h="525780">
                <a:tc vMerge="1">
                  <a:txBody>
                    <a:bodyPr/>
                    <a:lstStyle/>
                    <a:p>
                      <a:endParaRPr lang="en-US"/>
                    </a:p>
                  </a:txBody>
                  <a:tcPr/>
                </a:tc>
                <a:tc>
                  <a:txBody>
                    <a:bodyPr/>
                    <a:lstStyle/>
                    <a:p>
                      <a:pPr marL="0" marR="0" algn="l">
                        <a:lnSpc>
                          <a:spcPct val="115000"/>
                        </a:lnSpc>
                        <a:spcBef>
                          <a:spcPts val="0"/>
                        </a:spcBef>
                        <a:spcAft>
                          <a:spcPts val="0"/>
                        </a:spcAft>
                      </a:pPr>
                      <a:r>
                        <a:rPr lang="en-US" sz="2000" dirty="0" smtClean="0">
                          <a:latin typeface="Times New Roman"/>
                          <a:ea typeface="Calibri"/>
                          <a:cs typeface="Times New Roman"/>
                        </a:rPr>
                        <a:t>     Girls</a:t>
                      </a:r>
                      <a:endParaRPr lang="en-US" sz="2000" dirty="0">
                        <a:latin typeface="Calibri"/>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marL="0" marR="0" algn="ctr">
                        <a:lnSpc>
                          <a:spcPct val="115000"/>
                        </a:lnSpc>
                        <a:spcBef>
                          <a:spcPts val="0"/>
                        </a:spcBef>
                        <a:spcAft>
                          <a:spcPts val="0"/>
                        </a:spcAft>
                      </a:pPr>
                      <a:r>
                        <a:rPr lang="en-US" sz="2000" dirty="0" smtClean="0">
                          <a:latin typeface="Times New Roman"/>
                          <a:ea typeface="Calibri"/>
                          <a:cs typeface="Times New Roman"/>
                        </a:rPr>
                        <a:t> 93</a:t>
                      </a:r>
                      <a:endParaRPr lang="en-US" sz="2000" dirty="0">
                        <a:latin typeface="Calibri"/>
                        <a:ea typeface="Times New Roman"/>
                        <a:cs typeface="Times New Roman"/>
                      </a:endParaRPr>
                    </a:p>
                  </a:txBody>
                  <a:tcPr marL="68580" marR="68580" marT="0" marB="0" anchor="ctr">
                    <a:lnT w="12700" cap="flat" cmpd="sng" algn="ctr">
                      <a:solidFill>
                        <a:schemeClr val="tx1"/>
                      </a:solidFill>
                      <a:prstDash val="solid"/>
                      <a:round/>
                      <a:headEnd type="none" w="med" len="med"/>
                      <a:tailEnd type="none" w="med" len="med"/>
                    </a:lnT>
                  </a:tcPr>
                </a:tc>
                <a:tc>
                  <a:txBody>
                    <a:bodyPr/>
                    <a:lstStyle/>
                    <a:p>
                      <a:pPr marL="0" marR="0" algn="ctr">
                        <a:lnSpc>
                          <a:spcPct val="115000"/>
                        </a:lnSpc>
                        <a:spcBef>
                          <a:spcPts val="0"/>
                        </a:spcBef>
                        <a:spcAft>
                          <a:spcPts val="0"/>
                        </a:spcAft>
                      </a:pPr>
                      <a:r>
                        <a:rPr lang="en-US" sz="2000">
                          <a:latin typeface="Times New Roman"/>
                          <a:ea typeface="Calibri"/>
                          <a:cs typeface="Times New Roman"/>
                        </a:rPr>
                        <a:t>71.86</a:t>
                      </a:r>
                      <a:endParaRPr lang="en-US" sz="2000">
                        <a:latin typeface="Calibri"/>
                        <a:ea typeface="Times New Roman"/>
                        <a:cs typeface="Times New Roman"/>
                      </a:endParaRPr>
                    </a:p>
                  </a:txBody>
                  <a:tcPr marL="68580" marR="68580" marT="0" marB="0" anchor="ctr">
                    <a:lnT w="12700" cap="flat" cmpd="sng" algn="ctr">
                      <a:solidFill>
                        <a:schemeClr val="tx1"/>
                      </a:solidFill>
                      <a:prstDash val="solid"/>
                      <a:round/>
                      <a:headEnd type="none" w="med" len="med"/>
                      <a:tailEnd type="none" w="med" len="med"/>
                    </a:lnT>
                  </a:tcPr>
                </a:tc>
                <a:tc>
                  <a:txBody>
                    <a:bodyPr/>
                    <a:lstStyle/>
                    <a:p>
                      <a:pPr marL="0" marR="0" algn="ctr">
                        <a:lnSpc>
                          <a:spcPct val="115000"/>
                        </a:lnSpc>
                        <a:spcBef>
                          <a:spcPts val="0"/>
                        </a:spcBef>
                        <a:spcAft>
                          <a:spcPts val="0"/>
                        </a:spcAft>
                      </a:pPr>
                      <a:r>
                        <a:rPr lang="en-US" sz="2000" dirty="0">
                          <a:latin typeface="Times New Roman"/>
                          <a:ea typeface="Calibri"/>
                          <a:cs typeface="Times New Roman"/>
                        </a:rPr>
                        <a:t>15.5</a:t>
                      </a:r>
                      <a:endParaRPr lang="en-US" sz="2000" dirty="0">
                        <a:latin typeface="Calibri"/>
                        <a:ea typeface="Times New Roman"/>
                        <a:cs typeface="Times New Roman"/>
                      </a:endParaRPr>
                    </a:p>
                  </a:txBody>
                  <a:tcPr marL="68580" marR="68580" marT="0" marB="0" anchor="ctr">
                    <a:lnT w="12700" cap="flat" cmpd="sng" algn="ctr">
                      <a:solidFill>
                        <a:schemeClr val="tx1"/>
                      </a:solidFill>
                      <a:prstDash val="solid"/>
                      <a:round/>
                      <a:headEnd type="none" w="med" len="med"/>
                      <a:tailEnd type="none" w="med" len="med"/>
                    </a:lnT>
                  </a:tcPr>
                </a:tc>
                <a:tc vMerge="1">
                  <a:txBody>
                    <a:bodyPr/>
                    <a:lstStyle/>
                    <a:p>
                      <a:endParaRPr lang="en-US"/>
                    </a:p>
                  </a:txBody>
                  <a:tcPr/>
                </a:tc>
                <a:tc vMerge="1">
                  <a:txBody>
                    <a:bodyPr/>
                    <a:lstStyle/>
                    <a:p>
                      <a:endParaRPr lang="en-US"/>
                    </a:p>
                  </a:txBody>
                  <a:tcPr/>
                </a:tc>
              </a:tr>
            </a:tbl>
          </a:graphicData>
        </a:graphic>
      </p:graphicFrame>
      <p:sp>
        <p:nvSpPr>
          <p:cNvPr id="5" name="Rectangle 4"/>
          <p:cNvSpPr/>
          <p:nvPr/>
        </p:nvSpPr>
        <p:spPr>
          <a:xfrm>
            <a:off x="304800" y="3048000"/>
            <a:ext cx="8534400" cy="3231654"/>
          </a:xfrm>
          <a:prstGeom prst="rect">
            <a:avLst/>
          </a:prstGeom>
        </p:spPr>
        <p:txBody>
          <a:bodyPr wrap="square">
            <a:spAutoFit/>
          </a:bodyPr>
          <a:lstStyle/>
          <a:p>
            <a:endParaRPr lang="en-US" sz="2400" dirty="0" smtClean="0">
              <a:latin typeface="Times New Roman" pitchFamily="18" charset="0"/>
              <a:cs typeface="Times New Roman" pitchFamily="18" charset="0"/>
            </a:endParaRPr>
          </a:p>
          <a:p>
            <a:pPr algn="just">
              <a:lnSpc>
                <a:spcPct val="150000"/>
              </a:lnSpc>
            </a:pPr>
            <a:r>
              <a:rPr lang="en-US" sz="2400" dirty="0" smtClean="0">
                <a:latin typeface="Times New Roman" pitchFamily="18" charset="0"/>
                <a:cs typeface="Times New Roman" pitchFamily="18" charset="0"/>
              </a:rPr>
              <a:t>Form the above, it is found that the ‘t’ value of learning style between the boys and girls is 1.79. Here the calculated value is lesser than the table value. So the null hypothesis is rejected, that shows there is significant difference in learning style of boys and girls students from ninth standard. </a:t>
            </a:r>
            <a:endParaRPr lang="en-US" sz="2400"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172200"/>
          </a:xfrm>
        </p:spPr>
        <p:txBody>
          <a:bodyPr>
            <a:normAutofit lnSpcReduction="10000"/>
          </a:bodyPr>
          <a:lstStyle/>
          <a:p>
            <a:pPr>
              <a:lnSpc>
                <a:spcPct val="110000"/>
              </a:lnSpc>
              <a:buNone/>
            </a:pPr>
            <a:r>
              <a:rPr lang="en-US" b="1" dirty="0" smtClean="0">
                <a:solidFill>
                  <a:srgbClr val="0000CC"/>
                </a:solidFill>
                <a:latin typeface="Times New Roman" pitchFamily="18" charset="0"/>
                <a:cs typeface="Times New Roman" pitchFamily="18" charset="0"/>
              </a:rPr>
              <a:t>Discussion</a:t>
            </a:r>
          </a:p>
          <a:p>
            <a:pPr lvl="0" algn="just">
              <a:lnSpc>
                <a:spcPct val="110000"/>
              </a:lnSpc>
              <a:buFont typeface="Wingdings" pitchFamily="2" charset="2"/>
              <a:buChar char="q"/>
            </a:pPr>
            <a:r>
              <a:rPr lang="en-US"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The data are presented in the table and figures accompanied by textual discussion.</a:t>
            </a:r>
          </a:p>
          <a:p>
            <a:pPr lvl="0" algn="just">
              <a:lnSpc>
                <a:spcPct val="110000"/>
              </a:lnSpc>
              <a:buFont typeface="Wingdings" pitchFamily="2" charset="2"/>
              <a:buChar char="q"/>
            </a:pPr>
            <a:r>
              <a:rPr lang="en-US" sz="2400" dirty="0" smtClean="0">
                <a:latin typeface="Times New Roman" pitchFamily="18" charset="0"/>
                <a:cs typeface="Times New Roman" pitchFamily="18" charset="0"/>
              </a:rPr>
              <a:t>Tables which are complex and lengthy should be placed in appendix.</a:t>
            </a:r>
          </a:p>
          <a:p>
            <a:pPr lvl="0" algn="just">
              <a:lnSpc>
                <a:spcPct val="110000"/>
              </a:lnSpc>
              <a:buFont typeface="Wingdings" pitchFamily="2" charset="2"/>
              <a:buChar char="q"/>
            </a:pPr>
            <a:r>
              <a:rPr lang="en-US" sz="2400" dirty="0" smtClean="0">
                <a:latin typeface="Times New Roman" pitchFamily="18" charset="0"/>
                <a:cs typeface="Times New Roman" pitchFamily="18" charset="0"/>
              </a:rPr>
              <a:t> In the textual discussion point out important facts and the relationship to give meaning of the data.</a:t>
            </a:r>
          </a:p>
          <a:p>
            <a:pPr lvl="0" algn="just">
              <a:lnSpc>
                <a:spcPct val="110000"/>
              </a:lnSpc>
              <a:buFont typeface="Wingdings" pitchFamily="2" charset="2"/>
              <a:buChar char="q"/>
            </a:pPr>
            <a:r>
              <a:rPr lang="en-US" sz="2400" dirty="0" smtClean="0">
                <a:latin typeface="Times New Roman" pitchFamily="18" charset="0"/>
                <a:cs typeface="Times New Roman" pitchFamily="18" charset="0"/>
              </a:rPr>
              <a:t> Summarize and analyze the new information</a:t>
            </a:r>
          </a:p>
          <a:p>
            <a:pPr algn="just">
              <a:lnSpc>
                <a:spcPct val="110000"/>
              </a:lnSpc>
              <a:buNone/>
            </a:pPr>
            <a:r>
              <a:rPr lang="en-US" sz="2400" dirty="0" smtClean="0">
                <a:solidFill>
                  <a:srgbClr val="000099"/>
                </a:solidFill>
                <a:latin typeface="Times New Roman" pitchFamily="18" charset="0"/>
                <a:cs typeface="Times New Roman" pitchFamily="18" charset="0"/>
              </a:rPr>
              <a:t>Example</a:t>
            </a:r>
          </a:p>
          <a:p>
            <a:pPr algn="just">
              <a:lnSpc>
                <a:spcPct val="110000"/>
              </a:lnSpc>
              <a:buNone/>
            </a:pPr>
            <a:r>
              <a:rPr lang="en-US" sz="2400" dirty="0" smtClean="0">
                <a:solidFill>
                  <a:srgbClr val="000099"/>
                </a:solidFill>
                <a:latin typeface="Times New Roman" pitchFamily="18" charset="0"/>
                <a:cs typeface="Times New Roman" pitchFamily="18" charset="0"/>
              </a:rPr>
              <a:t>   </a:t>
            </a:r>
            <a:r>
              <a:rPr lang="en-US" sz="2400" dirty="0" smtClean="0">
                <a:latin typeface="Times New Roman" pitchFamily="18" charset="0"/>
                <a:cs typeface="Times New Roman" pitchFamily="18" charset="0"/>
              </a:rPr>
              <a:t>There is a significant relationship between learning style and parenting involvement of ninth standard students which is contradictory with </a:t>
            </a:r>
            <a:r>
              <a:rPr lang="en-US" sz="2400" b="1" dirty="0" smtClean="0">
                <a:latin typeface="Times New Roman" pitchFamily="18" charset="0"/>
                <a:cs typeface="Times New Roman" pitchFamily="18" charset="0"/>
              </a:rPr>
              <a:t>Park and Bauer (2007) </a:t>
            </a:r>
            <a:r>
              <a:rPr lang="en-US" sz="2400" dirty="0" smtClean="0">
                <a:latin typeface="Times New Roman" pitchFamily="18" charset="0"/>
                <a:cs typeface="Times New Roman" pitchFamily="18" charset="0"/>
              </a:rPr>
              <a:t>who found that no significant relationship between learning style and parenting involvement.  </a:t>
            </a:r>
          </a:p>
          <a:p>
            <a:pPr lvl="0" algn="just">
              <a:buNone/>
            </a:pPr>
            <a:endParaRPr lang="en-US" sz="2400" dirty="0" smtClean="0">
              <a:latin typeface="Times New Roman" pitchFamily="18" charset="0"/>
              <a:cs typeface="Times New Roman" pitchFamily="18" charset="0"/>
            </a:endParaRPr>
          </a:p>
          <a:p>
            <a:pPr algn="just">
              <a:buFont typeface="Wingdings" pitchFamily="2" charset="2"/>
              <a:buChar char="q"/>
            </a:pPr>
            <a:endParaRPr lang="en-US" dirty="0" smtClean="0">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38800"/>
          </a:xfrm>
        </p:spPr>
        <p:txBody>
          <a:bodyPr>
            <a:normAutofit/>
          </a:bodyPr>
          <a:lstStyle/>
          <a:p>
            <a:pPr algn="just">
              <a:lnSpc>
                <a:spcPct val="120000"/>
              </a:lnSpc>
              <a:buNone/>
            </a:pPr>
            <a:r>
              <a:rPr lang="en-US" b="1" dirty="0" smtClean="0">
                <a:solidFill>
                  <a:srgbClr val="000099"/>
                </a:solidFill>
                <a:latin typeface="Times New Roman" pitchFamily="18" charset="0"/>
                <a:cs typeface="Times New Roman" pitchFamily="18" charset="0"/>
              </a:rPr>
              <a:t>4.1 </a:t>
            </a:r>
            <a:r>
              <a:rPr lang="en-US" sz="2400" b="1" dirty="0" smtClean="0">
                <a:solidFill>
                  <a:srgbClr val="000099"/>
                </a:solidFill>
                <a:latin typeface="Times New Roman" pitchFamily="18" charset="0"/>
                <a:cs typeface="Times New Roman" pitchFamily="18" charset="0"/>
              </a:rPr>
              <a:t>Discussion follows three stages</a:t>
            </a:r>
          </a:p>
          <a:p>
            <a:pPr lvl="3" algn="just">
              <a:lnSpc>
                <a:spcPct val="120000"/>
              </a:lnSpc>
              <a:buNone/>
            </a:pPr>
            <a:r>
              <a:rPr lang="en-US" sz="2400" dirty="0" smtClean="0">
                <a:latin typeface="Times New Roman" pitchFamily="18" charset="0"/>
                <a:cs typeface="Times New Roman" pitchFamily="18" charset="0"/>
              </a:rPr>
              <a:t>---- </a:t>
            </a:r>
            <a:r>
              <a:rPr lang="en-US" sz="2400" dirty="0" smtClean="0">
                <a:solidFill>
                  <a:srgbClr val="000099"/>
                </a:solidFill>
                <a:latin typeface="Times New Roman" pitchFamily="18" charset="0"/>
                <a:cs typeface="Times New Roman" pitchFamily="18" charset="0"/>
              </a:rPr>
              <a:t>1. </a:t>
            </a:r>
            <a:r>
              <a:rPr lang="en-US" sz="2400" dirty="0" smtClean="0">
                <a:latin typeface="Times New Roman" pitchFamily="18" charset="0"/>
                <a:cs typeface="Times New Roman" pitchFamily="18" charset="0"/>
              </a:rPr>
              <a:t>Setting the stage.</a:t>
            </a:r>
          </a:p>
          <a:p>
            <a:pPr lvl="3" algn="just">
              <a:lnSpc>
                <a:spcPct val="120000"/>
              </a:lnSpc>
              <a:buNone/>
            </a:pPr>
            <a:r>
              <a:rPr lang="en-US" sz="2400" dirty="0" smtClean="0">
                <a:latin typeface="Times New Roman" pitchFamily="18" charset="0"/>
                <a:cs typeface="Times New Roman" pitchFamily="18" charset="0"/>
              </a:rPr>
              <a:t>  ---- </a:t>
            </a:r>
            <a:r>
              <a:rPr lang="en-US" sz="2400" dirty="0" smtClean="0">
                <a:solidFill>
                  <a:srgbClr val="000099"/>
                </a:solidFill>
                <a:latin typeface="Times New Roman" pitchFamily="18" charset="0"/>
                <a:cs typeface="Times New Roman" pitchFamily="18" charset="0"/>
              </a:rPr>
              <a:t>2.</a:t>
            </a:r>
            <a:r>
              <a:rPr lang="en-US" sz="2400" dirty="0" smtClean="0">
                <a:latin typeface="Times New Roman" pitchFamily="18" charset="0"/>
                <a:cs typeface="Times New Roman" pitchFamily="18" charset="0"/>
              </a:rPr>
              <a:t>Presenting the findings and articulation stage.</a:t>
            </a:r>
          </a:p>
          <a:p>
            <a:pPr lvl="3" algn="just">
              <a:lnSpc>
                <a:spcPct val="120000"/>
              </a:lnSpc>
              <a:buNone/>
            </a:pPr>
            <a:r>
              <a:rPr lang="en-US" sz="2400" dirty="0" smtClean="0">
                <a:latin typeface="Times New Roman" pitchFamily="18" charset="0"/>
                <a:cs typeface="Times New Roman" pitchFamily="18" charset="0"/>
              </a:rPr>
              <a:t>    ---- </a:t>
            </a:r>
            <a:r>
              <a:rPr lang="en-US" sz="2400" dirty="0" smtClean="0">
                <a:solidFill>
                  <a:srgbClr val="000099"/>
                </a:solidFill>
                <a:latin typeface="Times New Roman" pitchFamily="18" charset="0"/>
                <a:cs typeface="Times New Roman" pitchFamily="18" charset="0"/>
              </a:rPr>
              <a:t>3.</a:t>
            </a:r>
            <a:r>
              <a:rPr lang="en-US" sz="2400" dirty="0" smtClean="0">
                <a:latin typeface="Times New Roman" pitchFamily="18" charset="0"/>
                <a:cs typeface="Times New Roman" pitchFamily="18" charset="0"/>
              </a:rPr>
              <a:t> Articulation of findings stage.</a:t>
            </a:r>
          </a:p>
          <a:p>
            <a:pPr>
              <a:lnSpc>
                <a:spcPct val="120000"/>
              </a:lnSpc>
              <a:buNone/>
            </a:pPr>
            <a:r>
              <a:rPr lang="en-US" sz="2400" b="1" dirty="0" smtClean="0">
                <a:solidFill>
                  <a:srgbClr val="000099"/>
                </a:solidFill>
                <a:latin typeface="Times New Roman" pitchFamily="18" charset="0"/>
                <a:cs typeface="Times New Roman" pitchFamily="18" charset="0"/>
              </a:rPr>
              <a:t>Stage 1 - Setting stage</a:t>
            </a:r>
          </a:p>
          <a:p>
            <a:pPr lvl="0">
              <a:lnSpc>
                <a:spcPct val="120000"/>
              </a:lnSpc>
              <a:buFont typeface="Wingdings" pitchFamily="2" charset="2"/>
              <a:buChar char="q"/>
            </a:pPr>
            <a:r>
              <a:rPr lang="en-US" sz="2400" dirty="0" smtClean="0">
                <a:latin typeface="Times New Roman" pitchFamily="18" charset="0"/>
                <a:cs typeface="Times New Roman" pitchFamily="18" charset="0"/>
              </a:rPr>
              <a:t>The readers should be assured that the study is now set for testing the hypothesis and answering various questions.</a:t>
            </a:r>
          </a:p>
          <a:p>
            <a:pPr lvl="0">
              <a:lnSpc>
                <a:spcPct val="120000"/>
              </a:lnSpc>
              <a:buFont typeface="Wingdings" pitchFamily="2" charset="2"/>
              <a:buChar char="q"/>
            </a:pPr>
            <a:r>
              <a:rPr lang="en-US" sz="2400" dirty="0" smtClean="0">
                <a:latin typeface="Times New Roman" pitchFamily="18" charset="0"/>
                <a:cs typeface="Times New Roman" pitchFamily="18" charset="0"/>
              </a:rPr>
              <a:t>Should contain procedures followed in transforming the information sought into analyzable data.</a:t>
            </a:r>
          </a:p>
          <a:p>
            <a:pPr lvl="0">
              <a:lnSpc>
                <a:spcPct val="120000"/>
              </a:lnSpc>
              <a:buFont typeface="Wingdings" pitchFamily="2" charset="2"/>
              <a:buChar char="q"/>
            </a:pPr>
            <a:r>
              <a:rPr lang="en-US" sz="2400" dirty="0" smtClean="0">
                <a:latin typeface="Times New Roman" pitchFamily="18" charset="0"/>
                <a:cs typeface="Times New Roman" pitchFamily="18" charset="0"/>
              </a:rPr>
              <a:t>Prepares the ground for data analysis.</a:t>
            </a:r>
          </a:p>
          <a:p>
            <a:pPr lvl="0">
              <a:lnSpc>
                <a:spcPct val="120000"/>
              </a:lnSpc>
              <a:buFont typeface="Wingdings" pitchFamily="2" charset="2"/>
              <a:buChar char="q"/>
            </a:pPr>
            <a:r>
              <a:rPr lang="en-US" sz="2400" dirty="0" smtClean="0">
                <a:latin typeface="Times New Roman" pitchFamily="18" charset="0"/>
                <a:cs typeface="Times New Roman" pitchFamily="18" charset="0"/>
              </a:rPr>
              <a:t>If it is complicated it requires to be broken into several parts.</a:t>
            </a:r>
          </a:p>
          <a:p>
            <a:pPr lvl="3" algn="just">
              <a:lnSpc>
                <a:spcPct val="150000"/>
              </a:lnSpc>
              <a:buNone/>
            </a:pPr>
            <a:endParaRPr lang="en-US" sz="2400" dirty="0" smtClean="0">
              <a:latin typeface="Times New Roman" pitchFamily="18" charset="0"/>
              <a:cs typeface="Times New Roman" pitchFamily="18" charset="0"/>
            </a:endParaRPr>
          </a:p>
          <a:p>
            <a:pPr algn="just">
              <a:buNone/>
            </a:pPr>
            <a:endParaRPr lang="en-US" b="1" dirty="0" smtClean="0">
              <a:solidFill>
                <a:srgbClr val="000099"/>
              </a:solidFill>
              <a:latin typeface="Times New Roman" pitchFamily="18" charset="0"/>
              <a:cs typeface="Times New Roman" pitchFamily="18" charset="0"/>
            </a:endParaRP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248400"/>
          </a:xfrm>
        </p:spPr>
        <p:txBody>
          <a:bodyPr>
            <a:noAutofit/>
          </a:bodyPr>
          <a:lstStyle/>
          <a:p>
            <a:pPr algn="just">
              <a:buNone/>
            </a:pPr>
            <a:r>
              <a:rPr lang="en-US" sz="2400" b="1" dirty="0" smtClean="0">
                <a:solidFill>
                  <a:srgbClr val="000099"/>
                </a:solidFill>
                <a:latin typeface="Times New Roman" pitchFamily="18" charset="0"/>
                <a:cs typeface="Times New Roman" pitchFamily="18" charset="0"/>
              </a:rPr>
              <a:t>Stage 2 - Presenting the findings</a:t>
            </a:r>
          </a:p>
          <a:p>
            <a:pPr lvl="0" algn="just">
              <a:buFont typeface="Wingdings" pitchFamily="2" charset="2"/>
              <a:buChar char="q"/>
            </a:pPr>
            <a:r>
              <a:rPr lang="en-US" sz="2400" dirty="0" smtClean="0">
                <a:latin typeface="Times New Roman" pitchFamily="18" charset="0"/>
                <a:cs typeface="Times New Roman" pitchFamily="18" charset="0"/>
              </a:rPr>
              <a:t>Basic findings should be stated first and then elaborate the core findings.</a:t>
            </a:r>
          </a:p>
          <a:p>
            <a:pPr lvl="0" algn="just">
              <a:buFont typeface="Wingdings" pitchFamily="2" charset="2"/>
              <a:buChar char="q"/>
            </a:pPr>
            <a:r>
              <a:rPr lang="en-US" sz="2400" dirty="0" smtClean="0">
                <a:latin typeface="Times New Roman" pitchFamily="18" charset="0"/>
                <a:cs typeface="Times New Roman" pitchFamily="18" charset="0"/>
              </a:rPr>
              <a:t>The reader should be provided with answers for all the research questions.</a:t>
            </a:r>
          </a:p>
          <a:p>
            <a:pPr lvl="0" algn="just">
              <a:buFont typeface="Wingdings" pitchFamily="2" charset="2"/>
              <a:buChar char="q"/>
            </a:pPr>
            <a:r>
              <a:rPr lang="en-US" sz="2400" dirty="0" smtClean="0">
                <a:latin typeface="Times New Roman" pitchFamily="18" charset="0"/>
                <a:cs typeface="Times New Roman" pitchFamily="18" charset="0"/>
              </a:rPr>
              <a:t>Findings should be elaborated descriptively accompanied with statistical significance.</a:t>
            </a:r>
          </a:p>
          <a:p>
            <a:pPr lvl="0" algn="just">
              <a:buFont typeface="Wingdings" pitchFamily="2" charset="2"/>
              <a:buChar char="q"/>
            </a:pPr>
            <a:r>
              <a:rPr lang="en-US" sz="2400" dirty="0" smtClean="0">
                <a:latin typeface="Times New Roman" pitchFamily="18" charset="0"/>
                <a:cs typeface="Times New Roman" pitchFamily="18" charset="0"/>
              </a:rPr>
              <a:t>The results should be summarized in prose and statistically.</a:t>
            </a:r>
          </a:p>
          <a:p>
            <a:pPr algn="just">
              <a:buNone/>
            </a:pPr>
            <a:r>
              <a:rPr lang="en-US" sz="2400" dirty="0" smtClean="0">
                <a:latin typeface="Times New Roman" pitchFamily="18" charset="0"/>
                <a:cs typeface="Times New Roman" pitchFamily="18" charset="0"/>
              </a:rPr>
              <a:t> </a:t>
            </a:r>
            <a:r>
              <a:rPr lang="en-US" sz="2400" b="1" dirty="0" smtClean="0">
                <a:solidFill>
                  <a:srgbClr val="000099"/>
                </a:solidFill>
                <a:latin typeface="Times New Roman" pitchFamily="18" charset="0"/>
                <a:cs typeface="Times New Roman" pitchFamily="18" charset="0"/>
              </a:rPr>
              <a:t>Stage 3 - Articulation and findings </a:t>
            </a:r>
          </a:p>
          <a:p>
            <a:pPr lvl="0" algn="just">
              <a:buFont typeface="Wingdings" pitchFamily="2" charset="2"/>
              <a:buChar char="q"/>
            </a:pPr>
            <a:r>
              <a:rPr lang="en-US" sz="2400" dirty="0" smtClean="0">
                <a:latin typeface="Times New Roman" pitchFamily="18" charset="0"/>
                <a:cs typeface="Times New Roman" pitchFamily="18" charset="0"/>
              </a:rPr>
              <a:t>The discussion begins with clear and precise statement of the hypothesis raised in the introduction part.</a:t>
            </a:r>
          </a:p>
          <a:p>
            <a:pPr lvl="0" algn="just">
              <a:buFont typeface="Wingdings" pitchFamily="2" charset="2"/>
              <a:buChar char="q"/>
            </a:pPr>
            <a:r>
              <a:rPr lang="en-US" sz="2400" dirty="0" smtClean="0">
                <a:latin typeface="Times New Roman" pitchFamily="18" charset="0"/>
                <a:cs typeface="Times New Roman" pitchFamily="18" charset="0"/>
              </a:rPr>
              <a:t>Each statement should infer something new for the reader.</a:t>
            </a:r>
          </a:p>
          <a:p>
            <a:pPr lvl="0" algn="just">
              <a:buFont typeface="Wingdings" pitchFamily="2" charset="2"/>
              <a:buChar char="q"/>
            </a:pPr>
            <a:r>
              <a:rPr lang="en-US" sz="2400" dirty="0" smtClean="0">
                <a:latin typeface="Times New Roman" pitchFamily="18" charset="0"/>
                <a:cs typeface="Times New Roman" pitchFamily="18" charset="0"/>
              </a:rPr>
              <a:t>Interpret the results within the framework of the research objectives.</a:t>
            </a:r>
          </a:p>
          <a:p>
            <a:pPr lvl="0" algn="just">
              <a:buFont typeface="Wingdings" pitchFamily="2" charset="2"/>
              <a:buChar char="q"/>
            </a:pPr>
            <a:r>
              <a:rPr lang="en-US" sz="2400" dirty="0" smtClean="0">
                <a:latin typeface="Times New Roman" pitchFamily="18" charset="0"/>
                <a:cs typeface="Times New Roman" pitchFamily="18" charset="0"/>
              </a:rPr>
              <a:t>The literature review could be used to substantiate the results.</a:t>
            </a:r>
          </a:p>
          <a:p>
            <a:pPr algn="just">
              <a:buNone/>
            </a:pPr>
            <a:endParaRPr lang="en-US" sz="2400" dirty="0" smtClean="0">
              <a:latin typeface="Times New Roman" pitchFamily="18" charset="0"/>
              <a:cs typeface="Times New Roman" pitchFamily="18" charset="0"/>
            </a:endParaRPr>
          </a:p>
          <a:p>
            <a:pPr algn="just"/>
            <a:endParaRPr lang="en-US" sz="24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38800"/>
          </a:xfrm>
        </p:spPr>
        <p:txBody>
          <a:bodyPr/>
          <a:lstStyle/>
          <a:p>
            <a:pPr>
              <a:buNone/>
            </a:pPr>
            <a:r>
              <a:rPr lang="en-US" b="1" dirty="0" smtClean="0">
                <a:solidFill>
                  <a:srgbClr val="0000CC"/>
                </a:solidFill>
                <a:latin typeface="Times New Roman" pitchFamily="18" charset="0"/>
                <a:cs typeface="Times New Roman" pitchFamily="18" charset="0"/>
              </a:rPr>
              <a:t>5. </a:t>
            </a:r>
            <a:r>
              <a:rPr lang="en-US" sz="2400" b="1" dirty="0" smtClean="0">
                <a:solidFill>
                  <a:srgbClr val="0000CC"/>
                </a:solidFill>
                <a:latin typeface="Times New Roman" pitchFamily="18" charset="0"/>
                <a:cs typeface="Times New Roman" pitchFamily="18" charset="0"/>
              </a:rPr>
              <a:t>Summary and Conclusion </a:t>
            </a:r>
          </a:p>
          <a:p>
            <a:pPr lvl="0" algn="just">
              <a:buFont typeface="Wingdings" pitchFamily="2" charset="2"/>
              <a:buChar char="q"/>
            </a:pPr>
            <a:r>
              <a:rPr lang="en-US" sz="2400" dirty="0" smtClean="0">
                <a:latin typeface="Times New Roman" pitchFamily="18" charset="0"/>
                <a:cs typeface="Times New Roman" pitchFamily="18" charset="0"/>
              </a:rPr>
              <a:t> It is the last part of the report.</a:t>
            </a:r>
          </a:p>
          <a:p>
            <a:pPr lvl="0" algn="just">
              <a:buFont typeface="Wingdings" pitchFamily="2" charset="2"/>
              <a:buChar char="q"/>
            </a:pPr>
            <a:r>
              <a:rPr lang="en-US" sz="2400" dirty="0" smtClean="0">
                <a:latin typeface="Times New Roman" pitchFamily="18" charset="0"/>
                <a:cs typeface="Times New Roman" pitchFamily="18" charset="0"/>
              </a:rPr>
              <a:t>This includes a brief re-statement of the problem, description of the procedures used and </a:t>
            </a:r>
            <a:r>
              <a:rPr lang="en-US" sz="2400" dirty="0" err="1" smtClean="0">
                <a:latin typeface="Times New Roman" pitchFamily="18" charset="0"/>
                <a:cs typeface="Times New Roman" pitchFamily="18" charset="0"/>
              </a:rPr>
              <a:t>discussionof</a:t>
            </a:r>
            <a:r>
              <a:rPr lang="en-US" sz="2400" dirty="0" smtClean="0">
                <a:latin typeface="Times New Roman" pitchFamily="18" charset="0"/>
                <a:cs typeface="Times New Roman" pitchFamily="18" charset="0"/>
              </a:rPr>
              <a:t> findings and conclusions.</a:t>
            </a:r>
          </a:p>
          <a:p>
            <a:pPr lvl="0" algn="just">
              <a:buFont typeface="Wingdings" pitchFamily="2" charset="2"/>
              <a:buChar char="q"/>
            </a:pPr>
            <a:r>
              <a:rPr lang="en-US" sz="2400" dirty="0" smtClean="0">
                <a:latin typeface="Times New Roman" pitchFamily="18" charset="0"/>
                <a:cs typeface="Times New Roman" pitchFamily="18" charset="0"/>
              </a:rPr>
              <a:t>The conclusion are presented concisely and related directly to the hypotheses.</a:t>
            </a:r>
          </a:p>
          <a:p>
            <a:pPr lvl="0" algn="just">
              <a:buFont typeface="Wingdings" pitchFamily="2" charset="2"/>
              <a:buChar char="q"/>
            </a:pPr>
            <a:r>
              <a:rPr lang="en-US" sz="2400" dirty="0" smtClean="0">
                <a:latin typeface="Times New Roman" pitchFamily="18" charset="0"/>
                <a:cs typeface="Times New Roman" pitchFamily="18" charset="0"/>
              </a:rPr>
              <a:t>It reviews all the information that has been presented in previous sections.</a:t>
            </a:r>
          </a:p>
          <a:p>
            <a:pPr lvl="0" algn="just">
              <a:buFont typeface="Wingdings" pitchFamily="2" charset="2"/>
              <a:buChar char="q"/>
            </a:pPr>
            <a:r>
              <a:rPr lang="en-US" sz="2400" dirty="0" smtClean="0">
                <a:latin typeface="Times New Roman" pitchFamily="18" charset="0"/>
                <a:cs typeface="Times New Roman" pitchFamily="18" charset="0"/>
              </a:rPr>
              <a:t>Conclusions should be logical and not persuasive.</a:t>
            </a:r>
          </a:p>
          <a:p>
            <a:pPr>
              <a:buNone/>
            </a:pPr>
            <a:endParaRPr lang="en-US" dirty="0" smtClean="0">
              <a:solidFill>
                <a:srgbClr val="0000CC"/>
              </a:solidFill>
              <a:latin typeface="Times New Roman" pitchFamily="18" charset="0"/>
              <a:cs typeface="Times New Roman" pitchFamily="18" charset="0"/>
            </a:endParaRP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91200"/>
          </a:xfrm>
        </p:spPr>
        <p:txBody>
          <a:bodyPr/>
          <a:lstStyle/>
          <a:p>
            <a:pPr>
              <a:buNone/>
            </a:pPr>
            <a:r>
              <a:rPr lang="en-US" b="1" dirty="0" smtClean="0">
                <a:solidFill>
                  <a:srgbClr val="000099"/>
                </a:solidFill>
                <a:latin typeface="Times New Roman" pitchFamily="18" charset="0"/>
                <a:cs typeface="Times New Roman" pitchFamily="18" charset="0"/>
              </a:rPr>
              <a:t>5.1 Recommendations </a:t>
            </a:r>
          </a:p>
          <a:p>
            <a:pPr lvl="0">
              <a:buFont typeface="Wingdings" pitchFamily="2" charset="2"/>
              <a:buChar char="q"/>
            </a:pPr>
            <a:r>
              <a:rPr lang="en-US" dirty="0" smtClean="0"/>
              <a:t>Supported by clear rationale substantiated with all relevant information.</a:t>
            </a:r>
          </a:p>
          <a:p>
            <a:pPr lvl="0">
              <a:buFont typeface="Wingdings" pitchFamily="2" charset="2"/>
              <a:buChar char="q"/>
            </a:pPr>
            <a:r>
              <a:rPr lang="en-US" dirty="0" smtClean="0"/>
              <a:t>Each recommendation should focus on one issue or problem.</a:t>
            </a:r>
          </a:p>
          <a:p>
            <a:pPr lvl="0">
              <a:buFont typeface="Wingdings" pitchFamily="2" charset="2"/>
              <a:buChar char="q"/>
            </a:pPr>
            <a:r>
              <a:rPr lang="en-US" dirty="0" smtClean="0"/>
              <a:t>Each statement should relate to the original objectives of the study.</a:t>
            </a:r>
          </a:p>
          <a:p>
            <a:pPr>
              <a:buNone/>
            </a:pPr>
            <a:r>
              <a:rPr lang="en-US" b="1" dirty="0" smtClean="0">
                <a:solidFill>
                  <a:srgbClr val="000099"/>
                </a:solidFill>
              </a:rPr>
              <a:t>Example </a:t>
            </a:r>
          </a:p>
          <a:p>
            <a:pPr>
              <a:buFont typeface="Wingdings" pitchFamily="2" charset="2"/>
              <a:buChar char="Ø"/>
            </a:pPr>
            <a:r>
              <a:rPr lang="en-US" dirty="0" smtClean="0"/>
              <a:t>The present study can be extended to rural areas.</a:t>
            </a:r>
          </a:p>
          <a:p>
            <a:pPr>
              <a:buFont typeface="Wingdings" pitchFamily="2" charset="2"/>
              <a:buChar char="Ø"/>
            </a:pPr>
            <a:r>
              <a:rPr lang="en-US" dirty="0" smtClean="0"/>
              <a:t>The same study can also be attempted on a large sample size and on different age groups </a:t>
            </a:r>
          </a:p>
          <a:p>
            <a:pPr>
              <a:buNone/>
            </a:pPr>
            <a:endParaRPr lang="en-US" dirty="0">
              <a:solidFill>
                <a:srgbClr val="000099"/>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943600"/>
          </a:xfrm>
        </p:spPr>
        <p:txBody>
          <a:bodyPr>
            <a:normAutofit/>
          </a:bodyPr>
          <a:lstStyle/>
          <a:p>
            <a:pPr>
              <a:buNone/>
            </a:pPr>
            <a:r>
              <a:rPr lang="en-US" sz="2400" b="1" dirty="0" smtClean="0">
                <a:solidFill>
                  <a:srgbClr val="0000CC"/>
                </a:solidFill>
                <a:latin typeface="Times New Roman" pitchFamily="18" charset="0"/>
                <a:cs typeface="Times New Roman" pitchFamily="18" charset="0"/>
              </a:rPr>
              <a:t>References/bibliography</a:t>
            </a:r>
          </a:p>
          <a:p>
            <a:pPr lvl="0">
              <a:buFont typeface="Wingdings" pitchFamily="2" charset="2"/>
              <a:buChar char="q"/>
            </a:pPr>
            <a:r>
              <a:rPr lang="en-US" sz="2400" dirty="0" smtClean="0">
                <a:latin typeface="Times New Roman" pitchFamily="18" charset="0"/>
                <a:cs typeface="Times New Roman" pitchFamily="18" charset="0"/>
              </a:rPr>
              <a:t>It is a record of the sources and materials that have been used for the study.</a:t>
            </a:r>
          </a:p>
          <a:p>
            <a:pPr lvl="0">
              <a:buFont typeface="Wingdings" pitchFamily="2" charset="2"/>
              <a:buChar char="q"/>
            </a:pPr>
            <a:r>
              <a:rPr lang="en-US" sz="2400" dirty="0" smtClean="0">
                <a:latin typeface="Times New Roman" pitchFamily="18" charset="0"/>
                <a:cs typeface="Times New Roman" pitchFamily="18" charset="0"/>
              </a:rPr>
              <a:t>Divide the bibliography into subsections for books, for periodicals and journals etc..,</a:t>
            </a:r>
          </a:p>
          <a:p>
            <a:pPr lvl="0">
              <a:buFont typeface="Wingdings" pitchFamily="2" charset="2"/>
              <a:buChar char="q"/>
            </a:pPr>
            <a:r>
              <a:rPr lang="en-US" sz="2400" dirty="0" smtClean="0">
                <a:latin typeface="Times New Roman" pitchFamily="18" charset="0"/>
                <a:cs typeface="Times New Roman" pitchFamily="18" charset="0"/>
              </a:rPr>
              <a:t>They are arranged in alphabetical order.</a:t>
            </a:r>
          </a:p>
          <a:p>
            <a:pPr lvl="0">
              <a:buFont typeface="Wingdings" pitchFamily="2" charset="2"/>
              <a:buChar char="q"/>
            </a:pPr>
            <a:r>
              <a:rPr lang="en-US" sz="2400" dirty="0" smtClean="0">
                <a:latin typeface="Times New Roman" pitchFamily="18" charset="0"/>
                <a:cs typeface="Times New Roman" pitchFamily="18" charset="0"/>
              </a:rPr>
              <a:t>Year of publication, title of the book, place of publication, publishers name should follow the pattern.</a:t>
            </a:r>
          </a:p>
          <a:p>
            <a:pPr lvl="0">
              <a:buNone/>
            </a:pPr>
            <a:r>
              <a:rPr lang="en-US" sz="2400" dirty="0" smtClean="0">
                <a:solidFill>
                  <a:srgbClr val="0000CC"/>
                </a:solidFill>
                <a:latin typeface="Times New Roman" pitchFamily="18" charset="0"/>
                <a:cs typeface="Times New Roman" pitchFamily="18" charset="0"/>
              </a:rPr>
              <a:t>Example </a:t>
            </a:r>
          </a:p>
          <a:p>
            <a:pPr lvl="0">
              <a:buNone/>
            </a:pPr>
            <a:r>
              <a:rPr lang="en-US" sz="2400" dirty="0" smtClean="0">
                <a:latin typeface="Times New Roman" pitchFamily="18" charset="0"/>
                <a:cs typeface="Times New Roman" pitchFamily="18" charset="0"/>
              </a:rPr>
              <a:t>  Cetin B, (2015). Academic motivation and self-regulated learning in predicting academic achievement in college students. </a:t>
            </a:r>
            <a:r>
              <a:rPr lang="en-US" sz="2400" i="1" dirty="0" smtClean="0">
                <a:latin typeface="Times New Roman" pitchFamily="18" charset="0"/>
                <a:cs typeface="Times New Roman" pitchFamily="18" charset="0"/>
              </a:rPr>
              <a:t>Journal of International Education Research, 11(2),</a:t>
            </a:r>
            <a:r>
              <a:rPr lang="en-US" sz="2400" dirty="0" smtClean="0">
                <a:latin typeface="Times New Roman" pitchFamily="18" charset="0"/>
                <a:cs typeface="Times New Roman" pitchFamily="18" charset="0"/>
              </a:rPr>
              <a:t> 95-106.</a:t>
            </a:r>
          </a:p>
          <a:p>
            <a:pPr>
              <a:buNone/>
            </a:pPr>
            <a:endParaRPr lang="en-US" dirty="0" smtClean="0"/>
          </a:p>
          <a:p>
            <a:pPr>
              <a:buNone/>
            </a:pPr>
            <a:endParaRPr lang="en-US" dirty="0">
              <a:solidFill>
                <a:srgbClr val="0000CC"/>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715000"/>
          </a:xfrm>
        </p:spPr>
        <p:txBody>
          <a:bodyPr/>
          <a:lstStyle/>
          <a:p>
            <a:pPr algn="just">
              <a:buNone/>
            </a:pPr>
            <a:r>
              <a:rPr lang="en-US" sz="2400" dirty="0" smtClean="0">
                <a:solidFill>
                  <a:srgbClr val="0000CC"/>
                </a:solidFill>
                <a:latin typeface="Times New Roman" pitchFamily="18" charset="0"/>
                <a:cs typeface="Times New Roman" pitchFamily="18" charset="0"/>
              </a:rPr>
              <a:t>Appendices </a:t>
            </a:r>
          </a:p>
          <a:p>
            <a:pPr lvl="0" algn="just">
              <a:buFont typeface="Wingdings" pitchFamily="2" charset="2"/>
              <a:buChar char="q"/>
            </a:pPr>
            <a:r>
              <a:rPr lang="en-US" sz="2400" dirty="0" smtClean="0">
                <a:latin typeface="Times New Roman" pitchFamily="18" charset="0"/>
                <a:cs typeface="Times New Roman" pitchFamily="18" charset="0"/>
              </a:rPr>
              <a:t>All the relevant supporting widely materials are presented here.</a:t>
            </a:r>
          </a:p>
          <a:p>
            <a:pPr lvl="0" algn="just">
              <a:buFont typeface="Wingdings" pitchFamily="2" charset="2"/>
              <a:buChar char="q"/>
            </a:pPr>
            <a:r>
              <a:rPr lang="en-US" sz="2400" dirty="0" smtClean="0">
                <a:latin typeface="Times New Roman" pitchFamily="18" charset="0"/>
                <a:cs typeface="Times New Roman" pitchFamily="18" charset="0"/>
              </a:rPr>
              <a:t>Copies cover letters of request, printed forms of questionnaires, and tests are placed here.</a:t>
            </a:r>
          </a:p>
          <a:p>
            <a:pPr lvl="0" algn="just">
              <a:buFont typeface="Wingdings" pitchFamily="2" charset="2"/>
              <a:buChar char="q"/>
            </a:pPr>
            <a:r>
              <a:rPr lang="en-US" sz="2400" dirty="0" smtClean="0">
                <a:latin typeface="Times New Roman" pitchFamily="18" charset="0"/>
                <a:cs typeface="Times New Roman" pitchFamily="18" charset="0"/>
              </a:rPr>
              <a:t>Additional data that are too extensive are included in this section.</a:t>
            </a:r>
          </a:p>
          <a:p>
            <a:pPr lvl="0" algn="just">
              <a:buNone/>
            </a:pPr>
            <a:r>
              <a:rPr lang="en-US" sz="2400" dirty="0" smtClean="0">
                <a:solidFill>
                  <a:srgbClr val="0000CC"/>
                </a:solidFill>
                <a:latin typeface="Times New Roman" pitchFamily="18" charset="0"/>
                <a:cs typeface="Times New Roman" pitchFamily="18" charset="0"/>
              </a:rPr>
              <a:t>Example </a:t>
            </a:r>
          </a:p>
          <a:p>
            <a:pPr lvl="0" algn="just">
              <a:buNone/>
            </a:pPr>
            <a:r>
              <a:rPr lang="en-US" sz="2400" dirty="0" smtClean="0">
                <a:solidFill>
                  <a:srgbClr val="0000CC"/>
                </a:solidFill>
                <a:latin typeface="Times New Roman" pitchFamily="18" charset="0"/>
                <a:cs typeface="Times New Roman" pitchFamily="18" charset="0"/>
              </a:rPr>
              <a:t>          </a:t>
            </a:r>
            <a:r>
              <a:rPr lang="en-US" sz="2400" dirty="0" smtClean="0">
                <a:latin typeface="Times New Roman" pitchFamily="18" charset="0"/>
                <a:cs typeface="Times New Roman" pitchFamily="18" charset="0"/>
              </a:rPr>
              <a:t>Personal data sheet, Questionnaires, Copy of Permission letter, Photographs and Maps.</a:t>
            </a:r>
            <a:endParaRPr lang="en-US" dirty="0">
              <a:solidFill>
                <a:srgbClr val="0000CC"/>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867400"/>
          </a:xfrm>
        </p:spPr>
        <p:txBody>
          <a:bodyPr>
            <a:normAutofit/>
          </a:bodyPr>
          <a:lstStyle/>
          <a:p>
            <a:pPr>
              <a:buNone/>
            </a:pPr>
            <a:r>
              <a:rPr lang="en-US" sz="2400" b="1" dirty="0" smtClean="0">
                <a:solidFill>
                  <a:srgbClr val="7030A0"/>
                </a:solidFill>
                <a:latin typeface="Times New Roman" pitchFamily="18" charset="0"/>
                <a:cs typeface="Times New Roman" pitchFamily="18" charset="0"/>
              </a:rPr>
              <a:t>Summary</a:t>
            </a:r>
          </a:p>
          <a:p>
            <a:pPr algn="just">
              <a:buNone/>
            </a:pPr>
            <a:r>
              <a:rPr lang="en-US" sz="2400" dirty="0" smtClean="0">
                <a:latin typeface="Times New Roman" pitchFamily="18" charset="0"/>
                <a:cs typeface="Times New Roman" pitchFamily="18" charset="0"/>
              </a:rPr>
              <a:t>            Research report is a overview of the research work and reveals the entire work done by the investigator in a systematic approach. Generally the strategies in writing a research report requires unique and standardized format. The investigator layouts a research report to brief all key ideas of the research work. Summarizing the chief elements and contribution should be precise when writing a research report.  Further proper way of writing research report should enable the reader to gain knowledge about what already done and also ensure to read the dissertation. Hence it can </a:t>
            </a:r>
            <a:r>
              <a:rPr lang="en-US" sz="2400" smtClean="0">
                <a:latin typeface="Times New Roman" pitchFamily="18" charset="0"/>
                <a:cs typeface="Times New Roman" pitchFamily="18" charset="0"/>
              </a:rPr>
              <a:t>be concluded that the </a:t>
            </a:r>
            <a:r>
              <a:rPr lang="en-US" sz="2400" dirty="0" smtClean="0">
                <a:latin typeface="Times New Roman" pitchFamily="18" charset="0"/>
                <a:cs typeface="Times New Roman" pitchFamily="18" charset="0"/>
              </a:rPr>
              <a:t>report of the research ideas </a:t>
            </a:r>
            <a:r>
              <a:rPr lang="en-US" sz="2400" smtClean="0">
                <a:latin typeface="Times New Roman" pitchFamily="18" charset="0"/>
                <a:cs typeface="Times New Roman" pitchFamily="18" charset="0"/>
              </a:rPr>
              <a:t>is to nurture</a:t>
            </a:r>
            <a:r>
              <a:rPr lang="en-US" sz="2400" dirty="0" smtClean="0">
                <a:latin typeface="Times New Roman" pitchFamily="18" charset="0"/>
                <a:cs typeface="Times New Roman" pitchFamily="18" charset="0"/>
              </a:rPr>
              <a:t>,  </a:t>
            </a:r>
          </a:p>
          <a:p>
            <a:pPr algn="just">
              <a:buNone/>
            </a:pPr>
            <a:r>
              <a:rPr lang="en-US" sz="2400"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“Thirst to do Research in Relevant field” . </a:t>
            </a:r>
            <a:endParaRPr lang="en-US" sz="2400" b="1"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096000"/>
          </a:xfrm>
        </p:spPr>
        <p:txBody>
          <a:bodyPr>
            <a:noAutofit/>
          </a:bodyPr>
          <a:lstStyle/>
          <a:p>
            <a:pPr algn="just">
              <a:lnSpc>
                <a:spcPct val="120000"/>
              </a:lnSpc>
              <a:buFont typeface="Wingdings" pitchFamily="2" charset="2"/>
              <a:buChar char="v"/>
            </a:pPr>
            <a:r>
              <a:rPr lang="en-US" sz="2400" b="1" dirty="0" smtClean="0">
                <a:solidFill>
                  <a:srgbClr val="0000CC"/>
                </a:solidFill>
                <a:latin typeface="Times New Roman" pitchFamily="18" charset="0"/>
                <a:cs typeface="Times New Roman" pitchFamily="18" charset="0"/>
              </a:rPr>
              <a:t>Report</a:t>
            </a:r>
          </a:p>
          <a:p>
            <a:pPr algn="just">
              <a:lnSpc>
                <a:spcPct val="120000"/>
              </a:lnSpc>
              <a:buNone/>
            </a:pPr>
            <a:r>
              <a:rPr lang="en-US" sz="2400" dirty="0" smtClean="0">
                <a:latin typeface="Times New Roman" pitchFamily="18" charset="0"/>
                <a:cs typeface="Times New Roman" pitchFamily="18" charset="0"/>
              </a:rPr>
              <a:t>		       A report is a written document that is short, sharp and specially written for a particular audience and purpose.        </a:t>
            </a:r>
          </a:p>
          <a:p>
            <a:pPr algn="just">
              <a:lnSpc>
                <a:spcPct val="120000"/>
              </a:lnSpc>
              <a:buNone/>
            </a:pPr>
            <a:r>
              <a:rPr lang="en-US" sz="2400" dirty="0" smtClean="0">
                <a:latin typeface="Times New Roman" pitchFamily="18" charset="0"/>
                <a:cs typeface="Times New Roman" pitchFamily="18" charset="0"/>
              </a:rPr>
              <a:t> </a:t>
            </a:r>
          </a:p>
          <a:p>
            <a:pPr algn="just">
              <a:lnSpc>
                <a:spcPct val="120000"/>
              </a:lnSpc>
              <a:buFont typeface="Wingdings" pitchFamily="2" charset="2"/>
              <a:buChar char="v"/>
            </a:pPr>
            <a:r>
              <a:rPr lang="en-US" sz="2400" b="1" dirty="0" smtClean="0">
                <a:solidFill>
                  <a:srgbClr val="0000CC"/>
                </a:solidFill>
                <a:latin typeface="Times New Roman" pitchFamily="18" charset="0"/>
                <a:cs typeface="Times New Roman" pitchFamily="18" charset="0"/>
              </a:rPr>
              <a:t>Report Writing </a:t>
            </a:r>
          </a:p>
          <a:p>
            <a:pPr algn="just">
              <a:lnSpc>
                <a:spcPct val="120000"/>
              </a:lnSpc>
              <a:buNone/>
            </a:pPr>
            <a:r>
              <a:rPr lang="en-US" sz="2400" dirty="0" smtClean="0">
                <a:solidFill>
                  <a:srgbClr val="0000CC"/>
                </a:solidFill>
                <a:latin typeface="Times New Roman" pitchFamily="18" charset="0"/>
                <a:cs typeface="Times New Roman" pitchFamily="18" charset="0"/>
              </a:rPr>
              <a:t>		        </a:t>
            </a:r>
            <a:r>
              <a:rPr lang="en-US" sz="2400" dirty="0" smtClean="0">
                <a:latin typeface="Times New Roman" pitchFamily="18" charset="0"/>
                <a:cs typeface="Times New Roman" pitchFamily="18" charset="0"/>
              </a:rPr>
              <a:t>is the creation of a structured document that precisely describes and examines an event or occurrence.   </a:t>
            </a:r>
          </a:p>
          <a:p>
            <a:pPr algn="just">
              <a:lnSpc>
                <a:spcPct val="120000"/>
              </a:lnSpc>
              <a:buNone/>
            </a:pPr>
            <a:endParaRPr lang="en-US" sz="2400" dirty="0" smtClean="0">
              <a:solidFill>
                <a:srgbClr val="000099"/>
              </a:solidFill>
              <a:latin typeface="Times New Roman" pitchFamily="18" charset="0"/>
              <a:cs typeface="Times New Roman" pitchFamily="18" charset="0"/>
            </a:endParaRPr>
          </a:p>
          <a:p>
            <a:pPr algn="just">
              <a:lnSpc>
                <a:spcPct val="120000"/>
              </a:lnSpc>
              <a:buFont typeface="Wingdings" pitchFamily="2" charset="2"/>
              <a:buChar char="v"/>
            </a:pPr>
            <a:r>
              <a:rPr lang="en-US" sz="2400" b="1" dirty="0" smtClean="0">
                <a:solidFill>
                  <a:srgbClr val="000099"/>
                </a:solidFill>
                <a:latin typeface="Times New Roman" pitchFamily="18" charset="0"/>
                <a:cs typeface="Times New Roman" pitchFamily="18" charset="0"/>
              </a:rPr>
              <a:t>Research Report</a:t>
            </a:r>
          </a:p>
          <a:p>
            <a:pPr algn="just">
              <a:lnSpc>
                <a:spcPct val="120000"/>
              </a:lnSpc>
              <a:buNone/>
            </a:pPr>
            <a:r>
              <a:rPr lang="en-US" sz="2400" dirty="0" smtClean="0">
                <a:solidFill>
                  <a:srgbClr val="000099"/>
                </a:solidFill>
                <a:latin typeface="Times New Roman" pitchFamily="18" charset="0"/>
                <a:cs typeface="Times New Roman" pitchFamily="18" charset="0"/>
              </a:rPr>
              <a:t> 		        </a:t>
            </a:r>
            <a:r>
              <a:rPr lang="en-US" sz="2400" dirty="0" smtClean="0">
                <a:latin typeface="Times New Roman" pitchFamily="18" charset="0"/>
                <a:cs typeface="Times New Roman" pitchFamily="18" charset="0"/>
              </a:rPr>
              <a:t>is a reliable source to recount details about a conducted research and is most often considered to be a true testimony of all the work done to garner specificities of research.  </a:t>
            </a:r>
          </a:p>
          <a:p>
            <a:pPr algn="just">
              <a:lnSpc>
                <a:spcPct val="120000"/>
              </a:lnSpc>
              <a:buNone/>
            </a:pPr>
            <a:endParaRPr lang="en-US" sz="2400" dirty="0" smtClean="0">
              <a:latin typeface="Times New Roman" pitchFamily="18" charset="0"/>
              <a:cs typeface="Times New Roman" pitchFamily="18" charset="0"/>
            </a:endParaRPr>
          </a:p>
          <a:p>
            <a:pPr algn="just">
              <a:lnSpc>
                <a:spcPct val="120000"/>
              </a:lnSpc>
              <a:buNone/>
            </a:pPr>
            <a:r>
              <a:rPr lang="en-US" sz="2400" dirty="0" smtClean="0">
                <a:latin typeface="Times New Roman" pitchFamily="18" charset="0"/>
                <a:cs typeface="Times New Roman" pitchFamily="18" charset="0"/>
              </a:rPr>
              <a:t>			</a:t>
            </a:r>
          </a:p>
          <a:p>
            <a:pPr>
              <a:lnSpc>
                <a:spcPct val="150000"/>
              </a:lnSpc>
              <a:buNone/>
            </a:pPr>
            <a:endParaRPr lang="en-US" sz="2400" dirty="0">
              <a:solidFill>
                <a:srgbClr val="0000CC"/>
              </a:solidFill>
              <a:latin typeface="Times New Roman" pitchFamily="18" charset="0"/>
              <a:cs typeface="Times New Roman"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867400"/>
          </a:xfrm>
        </p:spPr>
        <p:txBody>
          <a:bodyPr>
            <a:normAutofit fontScale="25000" lnSpcReduction="20000"/>
          </a:bodyPr>
          <a:lstStyle/>
          <a:p>
            <a:pPr algn="just">
              <a:buNone/>
            </a:pPr>
            <a:r>
              <a:rPr lang="en-US" sz="9600" b="1" dirty="0" smtClean="0">
                <a:solidFill>
                  <a:srgbClr val="7030A0"/>
                </a:solidFill>
                <a:latin typeface="Times New Roman" pitchFamily="18" charset="0"/>
                <a:cs typeface="Times New Roman" pitchFamily="18" charset="0"/>
              </a:rPr>
              <a:t>References </a:t>
            </a:r>
          </a:p>
          <a:p>
            <a:pPr algn="just">
              <a:buFont typeface="Wingdings" pitchFamily="2" charset="2"/>
              <a:buChar char="q"/>
            </a:pPr>
            <a:r>
              <a:rPr lang="en-US" sz="2400" dirty="0" smtClean="0">
                <a:latin typeface="Times New Roman" pitchFamily="18" charset="0"/>
                <a:cs typeface="Times New Roman" pitchFamily="18" charset="0"/>
              </a:rPr>
              <a:t> </a:t>
            </a:r>
            <a:r>
              <a:rPr lang="en-US" sz="9600" dirty="0" smtClean="0">
                <a:latin typeface="Times New Roman" pitchFamily="18" charset="0"/>
                <a:cs typeface="Times New Roman" pitchFamily="18" charset="0"/>
              </a:rPr>
              <a:t>Best, W. John., and Kahn, V. James. (1996). </a:t>
            </a:r>
            <a:r>
              <a:rPr lang="en-US" sz="9600" i="1" dirty="0" smtClean="0">
                <a:latin typeface="Times New Roman" pitchFamily="18" charset="0"/>
                <a:cs typeface="Times New Roman" pitchFamily="18" charset="0"/>
              </a:rPr>
              <a:t>Research in Education</a:t>
            </a:r>
            <a:r>
              <a:rPr lang="en-US" sz="9600" dirty="0" smtClean="0">
                <a:latin typeface="Times New Roman" pitchFamily="18" charset="0"/>
                <a:cs typeface="Times New Roman" pitchFamily="18" charset="0"/>
              </a:rPr>
              <a:t> (Seventh Edition). Prentice-Hall of India.</a:t>
            </a:r>
          </a:p>
          <a:p>
            <a:pPr algn="just">
              <a:buFont typeface="Wingdings" pitchFamily="2" charset="2"/>
              <a:buChar char="q"/>
            </a:pPr>
            <a:r>
              <a:rPr lang="en-US" sz="9600" dirty="0" smtClean="0">
                <a:latin typeface="Times New Roman" pitchFamily="18" charset="0"/>
                <a:cs typeface="Times New Roman" pitchFamily="18" charset="0"/>
              </a:rPr>
              <a:t>Gupta, S. K., and </a:t>
            </a:r>
            <a:r>
              <a:rPr lang="en-US" sz="9600" dirty="0" err="1" smtClean="0">
                <a:latin typeface="Times New Roman" pitchFamily="18" charset="0"/>
                <a:cs typeface="Times New Roman" pitchFamily="18" charset="0"/>
              </a:rPr>
              <a:t>Rangi</a:t>
            </a:r>
            <a:r>
              <a:rPr lang="en-US" sz="9600" dirty="0" smtClean="0">
                <a:latin typeface="Times New Roman" pitchFamily="18" charset="0"/>
                <a:cs typeface="Times New Roman" pitchFamily="18" charset="0"/>
              </a:rPr>
              <a:t>, P. (2014). </a:t>
            </a:r>
            <a:r>
              <a:rPr lang="en-US" sz="9600" i="1" dirty="0" smtClean="0">
                <a:latin typeface="Times New Roman" pitchFamily="18" charset="0"/>
                <a:cs typeface="Times New Roman" pitchFamily="18" charset="0"/>
              </a:rPr>
              <a:t>Research Methodology: Methods, Tools and Technique. </a:t>
            </a:r>
            <a:r>
              <a:rPr lang="en-US" sz="9600" dirty="0" err="1" smtClean="0">
                <a:latin typeface="Times New Roman" pitchFamily="18" charset="0"/>
                <a:cs typeface="Times New Roman" pitchFamily="18" charset="0"/>
              </a:rPr>
              <a:t>Kalyani</a:t>
            </a:r>
            <a:r>
              <a:rPr lang="en-US" sz="9600" dirty="0" smtClean="0">
                <a:latin typeface="Times New Roman" pitchFamily="18" charset="0"/>
                <a:cs typeface="Times New Roman" pitchFamily="18" charset="0"/>
              </a:rPr>
              <a:t> publishers.</a:t>
            </a:r>
          </a:p>
          <a:p>
            <a:pPr algn="just">
              <a:buFont typeface="Wingdings" pitchFamily="2" charset="2"/>
              <a:buChar char="q"/>
            </a:pPr>
            <a:r>
              <a:rPr lang="en-US" sz="9600" dirty="0" smtClean="0">
                <a:latin typeface="Times New Roman" pitchFamily="18" charset="0"/>
                <a:cs typeface="Times New Roman" pitchFamily="18" charset="0"/>
              </a:rPr>
              <a:t>Kothari, C.P. (2014). </a:t>
            </a:r>
            <a:r>
              <a:rPr lang="en-US" sz="9600" i="1" dirty="0" smtClean="0">
                <a:latin typeface="Times New Roman" pitchFamily="18" charset="0"/>
                <a:cs typeface="Times New Roman" pitchFamily="18" charset="0"/>
              </a:rPr>
              <a:t>Research Methodology Methods and Techniques</a:t>
            </a:r>
            <a:r>
              <a:rPr lang="en-US" sz="9600" dirty="0" smtClean="0">
                <a:latin typeface="Times New Roman" pitchFamily="18" charset="0"/>
                <a:cs typeface="Times New Roman" pitchFamily="18" charset="0"/>
              </a:rPr>
              <a:t> (Third Edition). New Age International Publishers.    </a:t>
            </a:r>
          </a:p>
          <a:p>
            <a:pPr algn="just">
              <a:buFont typeface="Wingdings" pitchFamily="2" charset="2"/>
              <a:buChar char="q"/>
            </a:pPr>
            <a:r>
              <a:rPr lang="en-US" sz="9600" dirty="0" err="1" smtClean="0">
                <a:latin typeface="Times New Roman" pitchFamily="18" charset="0"/>
                <a:cs typeface="Times New Roman" pitchFamily="18" charset="0"/>
              </a:rPr>
              <a:t>Mangal</a:t>
            </a:r>
            <a:r>
              <a:rPr lang="en-US" sz="9600" dirty="0" smtClean="0">
                <a:latin typeface="Times New Roman" pitchFamily="18" charset="0"/>
                <a:cs typeface="Times New Roman" pitchFamily="18" charset="0"/>
              </a:rPr>
              <a:t>, S.K. (1995). </a:t>
            </a:r>
            <a:r>
              <a:rPr lang="en-US" sz="9600" i="1" dirty="0" smtClean="0">
                <a:latin typeface="Times New Roman" pitchFamily="18" charset="0"/>
                <a:cs typeface="Times New Roman" pitchFamily="18" charset="0"/>
              </a:rPr>
              <a:t>Educational Psychology</a:t>
            </a:r>
            <a:r>
              <a:rPr lang="en-US" sz="9600" dirty="0" smtClean="0">
                <a:latin typeface="Times New Roman" pitchFamily="18" charset="0"/>
                <a:cs typeface="Times New Roman" pitchFamily="18" charset="0"/>
              </a:rPr>
              <a:t>. </a:t>
            </a:r>
            <a:r>
              <a:rPr lang="en-US" sz="9600" dirty="0" err="1" smtClean="0">
                <a:latin typeface="Times New Roman" pitchFamily="18" charset="0"/>
                <a:cs typeface="Times New Roman" pitchFamily="18" charset="0"/>
              </a:rPr>
              <a:t>Prakash</a:t>
            </a:r>
            <a:r>
              <a:rPr lang="en-US" sz="9600" dirty="0" smtClean="0">
                <a:latin typeface="Times New Roman" pitchFamily="18" charset="0"/>
                <a:cs typeface="Times New Roman" pitchFamily="18" charset="0"/>
              </a:rPr>
              <a:t> Publishers. </a:t>
            </a:r>
          </a:p>
          <a:p>
            <a:pPr algn="just">
              <a:buFont typeface="Wingdings" pitchFamily="2" charset="2"/>
              <a:buChar char="q"/>
            </a:pPr>
            <a:r>
              <a:rPr lang="en-US" sz="9600" dirty="0" err="1" smtClean="0">
                <a:latin typeface="Times New Roman" pitchFamily="18" charset="0"/>
                <a:cs typeface="Times New Roman" pitchFamily="18" charset="0"/>
              </a:rPr>
              <a:t>Mangal</a:t>
            </a:r>
            <a:r>
              <a:rPr lang="en-US" sz="9600" dirty="0" smtClean="0">
                <a:latin typeface="Times New Roman" pitchFamily="18" charset="0"/>
                <a:cs typeface="Times New Roman" pitchFamily="18" charset="0"/>
              </a:rPr>
              <a:t>, S.K., and </a:t>
            </a:r>
            <a:r>
              <a:rPr lang="en-US" sz="9600" dirty="0" err="1" smtClean="0">
                <a:latin typeface="Times New Roman" pitchFamily="18" charset="0"/>
                <a:cs typeface="Times New Roman" pitchFamily="18" charset="0"/>
              </a:rPr>
              <a:t>Mangal</a:t>
            </a:r>
            <a:r>
              <a:rPr lang="en-US" sz="9600" dirty="0" smtClean="0">
                <a:latin typeface="Times New Roman" pitchFamily="18" charset="0"/>
                <a:cs typeface="Times New Roman" pitchFamily="18" charset="0"/>
              </a:rPr>
              <a:t> </a:t>
            </a:r>
            <a:r>
              <a:rPr lang="en-US" sz="9600" dirty="0" err="1" smtClean="0">
                <a:latin typeface="Times New Roman" pitchFamily="18" charset="0"/>
                <a:cs typeface="Times New Roman" pitchFamily="18" charset="0"/>
              </a:rPr>
              <a:t>Uma</a:t>
            </a:r>
            <a:r>
              <a:rPr lang="en-US" sz="9600" dirty="0" smtClean="0">
                <a:latin typeface="Times New Roman" pitchFamily="18" charset="0"/>
                <a:cs typeface="Times New Roman" pitchFamily="18" charset="0"/>
              </a:rPr>
              <a:t>. (2011).  </a:t>
            </a:r>
            <a:r>
              <a:rPr lang="en-US" sz="9600" i="1" dirty="0" smtClean="0">
                <a:latin typeface="Times New Roman" pitchFamily="18" charset="0"/>
                <a:cs typeface="Times New Roman" pitchFamily="18" charset="0"/>
              </a:rPr>
              <a:t>Essentials of  Educational Technology</a:t>
            </a:r>
            <a:r>
              <a:rPr lang="en-US" sz="9600" dirty="0" smtClean="0">
                <a:latin typeface="Times New Roman" pitchFamily="18" charset="0"/>
                <a:cs typeface="Times New Roman" pitchFamily="18" charset="0"/>
              </a:rPr>
              <a:t>. PHI. </a:t>
            </a:r>
          </a:p>
          <a:p>
            <a:pPr algn="just">
              <a:buFont typeface="Wingdings" pitchFamily="2" charset="2"/>
              <a:buChar char="q"/>
            </a:pPr>
            <a:r>
              <a:rPr lang="en-US" sz="9600" dirty="0" smtClean="0">
                <a:latin typeface="Times New Roman" pitchFamily="18" charset="0"/>
                <a:cs typeface="Times New Roman" pitchFamily="18" charset="0"/>
              </a:rPr>
              <a:t>Mohan </a:t>
            </a:r>
            <a:r>
              <a:rPr lang="en-US" sz="9600" dirty="0" err="1" smtClean="0">
                <a:latin typeface="Times New Roman" pitchFamily="18" charset="0"/>
                <a:cs typeface="Times New Roman" pitchFamily="18" charset="0"/>
              </a:rPr>
              <a:t>Radha</a:t>
            </a:r>
            <a:r>
              <a:rPr lang="en-US" sz="9600" dirty="0" smtClean="0">
                <a:latin typeface="Times New Roman" pitchFamily="18" charset="0"/>
                <a:cs typeface="Times New Roman" pitchFamily="18" charset="0"/>
              </a:rPr>
              <a:t>. (2011). </a:t>
            </a:r>
            <a:r>
              <a:rPr lang="en-US" sz="9600" i="1" dirty="0" smtClean="0">
                <a:latin typeface="Times New Roman" pitchFamily="18" charset="0"/>
                <a:cs typeface="Times New Roman" pitchFamily="18" charset="0"/>
              </a:rPr>
              <a:t>Research Methods in Education</a:t>
            </a:r>
            <a:r>
              <a:rPr lang="en-US" sz="9600" dirty="0" smtClean="0">
                <a:latin typeface="Times New Roman" pitchFamily="18" charset="0"/>
                <a:cs typeface="Times New Roman" pitchFamily="18" charset="0"/>
              </a:rPr>
              <a:t>. </a:t>
            </a:r>
            <a:r>
              <a:rPr lang="en-US" sz="9600" dirty="0" err="1" smtClean="0">
                <a:latin typeface="Times New Roman" pitchFamily="18" charset="0"/>
                <a:cs typeface="Times New Roman" pitchFamily="18" charset="0"/>
              </a:rPr>
              <a:t>Neelkamal</a:t>
            </a:r>
            <a:r>
              <a:rPr lang="en-US" sz="9600" dirty="0" smtClean="0">
                <a:latin typeface="Times New Roman" pitchFamily="18" charset="0"/>
                <a:cs typeface="Times New Roman" pitchFamily="18" charset="0"/>
              </a:rPr>
              <a:t> Publications. </a:t>
            </a:r>
          </a:p>
          <a:p>
            <a:pPr algn="just">
              <a:buFont typeface="Wingdings" pitchFamily="2" charset="2"/>
              <a:buChar char="q"/>
            </a:pPr>
            <a:r>
              <a:rPr lang="en-US" sz="9600" dirty="0" err="1" smtClean="0">
                <a:latin typeface="Times New Roman" pitchFamily="18" charset="0"/>
                <a:cs typeface="Times New Roman" pitchFamily="18" charset="0"/>
              </a:rPr>
              <a:t>Nagarajan</a:t>
            </a:r>
            <a:r>
              <a:rPr lang="en-US" sz="9600" dirty="0" smtClean="0">
                <a:latin typeface="Times New Roman" pitchFamily="18" charset="0"/>
                <a:cs typeface="Times New Roman" pitchFamily="18" charset="0"/>
              </a:rPr>
              <a:t>, K., and </a:t>
            </a:r>
            <a:r>
              <a:rPr lang="en-US" sz="9600" dirty="0" err="1" smtClean="0">
                <a:latin typeface="Times New Roman" pitchFamily="18" charset="0"/>
                <a:cs typeface="Times New Roman" pitchFamily="18" charset="0"/>
              </a:rPr>
              <a:t>Srinivasan</a:t>
            </a:r>
            <a:r>
              <a:rPr lang="en-US" sz="9600" dirty="0" smtClean="0">
                <a:latin typeface="Times New Roman" pitchFamily="18" charset="0"/>
                <a:cs typeface="Times New Roman" pitchFamily="18" charset="0"/>
              </a:rPr>
              <a:t>, R. (1994). </a:t>
            </a:r>
            <a:r>
              <a:rPr lang="en-US" sz="9600" i="1" dirty="0" smtClean="0">
                <a:latin typeface="Times New Roman" pitchFamily="18" charset="0"/>
                <a:cs typeface="Times New Roman" pitchFamily="18" charset="0"/>
              </a:rPr>
              <a:t>Research  Methodology in Education</a:t>
            </a:r>
            <a:r>
              <a:rPr lang="en-US" sz="9600" dirty="0" smtClean="0">
                <a:latin typeface="Times New Roman" pitchFamily="18" charset="0"/>
                <a:cs typeface="Times New Roman" pitchFamily="18" charset="0"/>
              </a:rPr>
              <a:t>. Ram Publication.  </a:t>
            </a:r>
          </a:p>
          <a:p>
            <a:pPr algn="just">
              <a:buFont typeface="Wingdings" pitchFamily="2" charset="2"/>
              <a:buChar char="q"/>
            </a:pPr>
            <a:r>
              <a:rPr lang="en-US" sz="9600" dirty="0" smtClean="0">
                <a:latin typeface="Times New Roman" pitchFamily="18" charset="0"/>
                <a:cs typeface="Times New Roman" pitchFamily="18" charset="0"/>
              </a:rPr>
              <a:t>Singh, A. K. (1997). </a:t>
            </a:r>
            <a:r>
              <a:rPr lang="en-US" sz="9600" i="1" dirty="0" smtClean="0">
                <a:latin typeface="Times New Roman" pitchFamily="18" charset="0"/>
                <a:cs typeface="Times New Roman" pitchFamily="18" charset="0"/>
              </a:rPr>
              <a:t>Tests, Measurements and Research Methods in </a:t>
            </a:r>
            <a:r>
              <a:rPr lang="en-US" sz="9600" i="1" dirty="0" err="1" smtClean="0">
                <a:latin typeface="Times New Roman" pitchFamily="18" charset="0"/>
                <a:cs typeface="Times New Roman" pitchFamily="18" charset="0"/>
              </a:rPr>
              <a:t>Behavioural</a:t>
            </a:r>
            <a:r>
              <a:rPr lang="en-US" sz="9600" i="1" dirty="0" smtClean="0">
                <a:latin typeface="Times New Roman" pitchFamily="18" charset="0"/>
                <a:cs typeface="Times New Roman" pitchFamily="18" charset="0"/>
              </a:rPr>
              <a:t> Sciences.</a:t>
            </a:r>
            <a:r>
              <a:rPr lang="en-US" sz="9600" dirty="0" smtClean="0">
                <a:latin typeface="Times New Roman" pitchFamily="18" charset="0"/>
                <a:cs typeface="Times New Roman" pitchFamily="18" charset="0"/>
              </a:rPr>
              <a:t> </a:t>
            </a:r>
            <a:r>
              <a:rPr lang="en-US" sz="9600" dirty="0" err="1" smtClean="0">
                <a:latin typeface="Times New Roman" pitchFamily="18" charset="0"/>
                <a:cs typeface="Times New Roman" pitchFamily="18" charset="0"/>
              </a:rPr>
              <a:t>Bharati</a:t>
            </a:r>
            <a:r>
              <a:rPr lang="en-US" sz="9600" dirty="0" smtClean="0">
                <a:latin typeface="Times New Roman" pitchFamily="18" charset="0"/>
                <a:cs typeface="Times New Roman" pitchFamily="18" charset="0"/>
              </a:rPr>
              <a:t> </a:t>
            </a:r>
            <a:r>
              <a:rPr lang="en-US" sz="9600" dirty="0" err="1" smtClean="0">
                <a:latin typeface="Times New Roman" pitchFamily="18" charset="0"/>
                <a:cs typeface="Times New Roman" pitchFamily="18" charset="0"/>
              </a:rPr>
              <a:t>Bhawan</a:t>
            </a:r>
            <a:r>
              <a:rPr lang="en-US" sz="9600" dirty="0" smtClean="0">
                <a:latin typeface="Times New Roman" pitchFamily="18" charset="0"/>
                <a:cs typeface="Times New Roman" pitchFamily="18" charset="0"/>
              </a:rPr>
              <a:t>.</a:t>
            </a:r>
          </a:p>
          <a:p>
            <a:pPr algn="just">
              <a:buFont typeface="Wingdings" pitchFamily="2" charset="2"/>
              <a:buChar char="q"/>
            </a:pPr>
            <a:endParaRPr lang="en-US" sz="2400" dirty="0" smtClean="0">
              <a:latin typeface="Times New Roman" pitchFamily="18" charset="0"/>
              <a:cs typeface="Times New Roman" pitchFamily="18" charset="0"/>
            </a:endParaRPr>
          </a:p>
          <a:p>
            <a:pPr algn="just">
              <a:buNone/>
            </a:pPr>
            <a:endParaRPr lang="en-US" sz="2400" dirty="0" smtClean="0">
              <a:solidFill>
                <a:srgbClr val="7030A0"/>
              </a:solidFill>
              <a:latin typeface="Times New Roman" pitchFamily="18" charset="0"/>
              <a:cs typeface="Times New Roman" pitchFamily="18" charset="0"/>
            </a:endParaRPr>
          </a:p>
          <a:p>
            <a:pPr algn="just">
              <a:buNone/>
            </a:pPr>
            <a:r>
              <a:rPr lang="en-US" sz="2400" dirty="0" smtClean="0">
                <a:solidFill>
                  <a:srgbClr val="7030A0"/>
                </a:solidFill>
                <a:latin typeface="Times New Roman" pitchFamily="18" charset="0"/>
                <a:cs typeface="Times New Roman" pitchFamily="18" charset="0"/>
              </a:rPr>
              <a:t> </a:t>
            </a:r>
            <a:endParaRPr lang="en-US" sz="2400" dirty="0">
              <a:solidFill>
                <a:srgbClr val="7030A0"/>
              </a:solidFill>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019800"/>
          </a:xfrm>
        </p:spPr>
        <p:txBody>
          <a:bodyPr>
            <a:normAutofit/>
          </a:bodyPr>
          <a:lstStyle/>
          <a:p>
            <a:pPr>
              <a:buNone/>
            </a:pPr>
            <a:r>
              <a:rPr lang="en-US" sz="2400" b="1" dirty="0" smtClean="0">
                <a:solidFill>
                  <a:srgbClr val="0000CC"/>
                </a:solidFill>
                <a:latin typeface="Times New Roman" pitchFamily="18" charset="0"/>
                <a:cs typeface="Times New Roman" pitchFamily="18" charset="0"/>
              </a:rPr>
              <a:t>Guidelines for Writing the research report</a:t>
            </a:r>
          </a:p>
          <a:p>
            <a:pPr lvl="0">
              <a:lnSpc>
                <a:spcPct val="110000"/>
              </a:lnSpc>
              <a:buFont typeface="Wingdings" pitchFamily="2" charset="2"/>
              <a:buChar char="v"/>
            </a:pPr>
            <a:endParaRPr lang="en-US" sz="2400" dirty="0" smtClean="0">
              <a:latin typeface="Times New Roman" pitchFamily="18" charset="0"/>
              <a:cs typeface="Times New Roman" pitchFamily="18" charset="0"/>
            </a:endParaRPr>
          </a:p>
          <a:p>
            <a:pPr lvl="0">
              <a:lnSpc>
                <a:spcPct val="110000"/>
              </a:lnSpc>
              <a:buFont typeface="Wingdings" pitchFamily="2" charset="2"/>
              <a:buChar char="v"/>
            </a:pPr>
            <a:r>
              <a:rPr lang="en-US" sz="2400" dirty="0" smtClean="0">
                <a:latin typeface="Times New Roman" pitchFamily="18" charset="0"/>
                <a:cs typeface="Times New Roman" pitchFamily="18" charset="0"/>
              </a:rPr>
              <a:t>Develop your thinking.</a:t>
            </a:r>
          </a:p>
          <a:p>
            <a:pPr lvl="0">
              <a:lnSpc>
                <a:spcPct val="110000"/>
              </a:lnSpc>
              <a:buFont typeface="Wingdings" pitchFamily="2" charset="2"/>
              <a:buChar char="v"/>
            </a:pPr>
            <a:r>
              <a:rPr lang="en-US" sz="2400" dirty="0" smtClean="0">
                <a:latin typeface="Times New Roman" pitchFamily="18" charset="0"/>
                <a:cs typeface="Times New Roman" pitchFamily="18" charset="0"/>
              </a:rPr>
              <a:t>Divide your narrations into paragraphing and use informative headlines.</a:t>
            </a:r>
          </a:p>
          <a:p>
            <a:pPr lvl="0">
              <a:lnSpc>
                <a:spcPct val="110000"/>
              </a:lnSpc>
              <a:buFont typeface="Wingdings" pitchFamily="2" charset="2"/>
              <a:buChar char="v"/>
            </a:pPr>
            <a:r>
              <a:rPr lang="en-US" sz="2400" dirty="0" smtClean="0">
                <a:latin typeface="Times New Roman" pitchFamily="18" charset="0"/>
                <a:cs typeface="Times New Roman" pitchFamily="18" charset="0"/>
              </a:rPr>
              <a:t>Use present tense and active voice.</a:t>
            </a:r>
          </a:p>
          <a:p>
            <a:pPr lvl="0">
              <a:lnSpc>
                <a:spcPct val="110000"/>
              </a:lnSpc>
              <a:buFont typeface="Wingdings" pitchFamily="2" charset="2"/>
              <a:buChar char="v"/>
            </a:pPr>
            <a:r>
              <a:rPr lang="en-US" sz="2400" dirty="0" smtClean="0">
                <a:latin typeface="Times New Roman" pitchFamily="18" charset="0"/>
                <a:cs typeface="Times New Roman" pitchFamily="18" charset="0"/>
              </a:rPr>
              <a:t>Minimize the use of technical language.</a:t>
            </a:r>
          </a:p>
          <a:p>
            <a:pPr lvl="0">
              <a:lnSpc>
                <a:spcPct val="110000"/>
              </a:lnSpc>
              <a:buFont typeface="Wingdings" pitchFamily="2" charset="2"/>
              <a:buChar char="v"/>
            </a:pPr>
            <a:r>
              <a:rPr lang="en-US" sz="2400" dirty="0" smtClean="0">
                <a:latin typeface="Times New Roman" pitchFamily="18" charset="0"/>
                <a:cs typeface="Times New Roman" pitchFamily="18" charset="0"/>
              </a:rPr>
              <a:t>Use visual aids.</a:t>
            </a:r>
          </a:p>
          <a:p>
            <a:pPr lvl="0">
              <a:lnSpc>
                <a:spcPct val="110000"/>
              </a:lnSpc>
              <a:buFont typeface="Wingdings" pitchFamily="2" charset="2"/>
              <a:buChar char="v"/>
            </a:pPr>
            <a:r>
              <a:rPr lang="en-US" sz="2400" dirty="0" smtClean="0">
                <a:latin typeface="Times New Roman" pitchFamily="18" charset="0"/>
                <a:cs typeface="Times New Roman" pitchFamily="18" charset="0"/>
              </a:rPr>
              <a:t>Be objective.</a:t>
            </a:r>
          </a:p>
          <a:p>
            <a:pPr lvl="0">
              <a:lnSpc>
                <a:spcPct val="110000"/>
              </a:lnSpc>
              <a:buFont typeface="Wingdings" pitchFamily="2" charset="2"/>
              <a:buChar char="v"/>
            </a:pPr>
            <a:r>
              <a:rPr lang="en-US" sz="2400" dirty="0" smtClean="0">
                <a:latin typeface="Times New Roman" pitchFamily="18" charset="0"/>
                <a:cs typeface="Times New Roman" pitchFamily="18" charset="0"/>
              </a:rPr>
              <a:t>Treat data confidentially.</a:t>
            </a:r>
          </a:p>
          <a:p>
            <a:pPr lvl="0">
              <a:lnSpc>
                <a:spcPct val="110000"/>
              </a:lnSpc>
              <a:buFont typeface="Wingdings" pitchFamily="2" charset="2"/>
              <a:buChar char="v"/>
            </a:pPr>
            <a:r>
              <a:rPr lang="en-US" sz="2400" dirty="0" smtClean="0">
                <a:latin typeface="Times New Roman" pitchFamily="18" charset="0"/>
                <a:cs typeface="Times New Roman" pitchFamily="18" charset="0"/>
              </a:rPr>
              <a:t>Revise and rewrite.</a:t>
            </a:r>
          </a:p>
          <a:p>
            <a:pPr lvl="0">
              <a:lnSpc>
                <a:spcPct val="110000"/>
              </a:lnSpc>
              <a:buFont typeface="Wingdings" pitchFamily="2" charset="2"/>
              <a:buChar char="v"/>
            </a:pPr>
            <a:r>
              <a:rPr lang="en-US" sz="2400" dirty="0" smtClean="0">
                <a:latin typeface="Times New Roman" pitchFamily="18" charset="0"/>
                <a:cs typeface="Times New Roman" pitchFamily="18" charset="0"/>
              </a:rPr>
              <a:t>Clear and Concise</a:t>
            </a:r>
          </a:p>
          <a:p>
            <a:pPr>
              <a:buNone/>
            </a:pPr>
            <a:endParaRPr lang="en-US" dirty="0" smtClean="0">
              <a:solidFill>
                <a:srgbClr val="0000CC"/>
              </a:solidFill>
            </a:endParaRP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477000"/>
          </a:xfrm>
        </p:spPr>
        <p:txBody>
          <a:bodyPr>
            <a:noAutofit/>
          </a:bodyPr>
          <a:lstStyle/>
          <a:p>
            <a:pPr marL="514350" indent="-514350">
              <a:lnSpc>
                <a:spcPct val="150000"/>
              </a:lnSpc>
              <a:buFont typeface="Wingdings" pitchFamily="2" charset="2"/>
              <a:buChar char="v"/>
            </a:pPr>
            <a:r>
              <a:rPr lang="en-US" sz="2400" dirty="0" smtClean="0">
                <a:solidFill>
                  <a:srgbClr val="0000CC"/>
                </a:solidFill>
                <a:latin typeface="Times New Roman" pitchFamily="18" charset="0"/>
                <a:cs typeface="Times New Roman" pitchFamily="18" charset="0"/>
              </a:rPr>
              <a:t>Writing of Research report </a:t>
            </a:r>
          </a:p>
          <a:p>
            <a:pPr marL="514350" indent="-514350" algn="just">
              <a:lnSpc>
                <a:spcPct val="150000"/>
              </a:lnSpc>
              <a:buNone/>
            </a:pPr>
            <a:r>
              <a:rPr lang="en-US" sz="2400" dirty="0" smtClean="0">
                <a:solidFill>
                  <a:srgbClr val="0000CC"/>
                </a:solidFill>
                <a:latin typeface="Times New Roman" pitchFamily="18" charset="0"/>
                <a:cs typeface="Times New Roman" pitchFamily="18" charset="0"/>
              </a:rPr>
              <a:t>		</a:t>
            </a:r>
            <a:r>
              <a:rPr lang="en-US" sz="2400" dirty="0" smtClean="0">
                <a:latin typeface="Times New Roman" pitchFamily="18" charset="0"/>
                <a:cs typeface="Times New Roman" pitchFamily="18" charset="0"/>
              </a:rPr>
              <a:t>The research report should be written in a clear and unambiguous language so that the reader can also objectively judge the adequacy and the validity of the research.  Hence the purpose of writing a research report is to know,  </a:t>
            </a:r>
          </a:p>
          <a:p>
            <a:pPr marL="514350" indent="-514350" algn="just">
              <a:lnSpc>
                <a:spcPct val="150000"/>
              </a:lnSpc>
              <a:buNone/>
            </a:pPr>
            <a:r>
              <a:rPr lang="en-US" sz="2400" dirty="0" smtClean="0">
                <a:latin typeface="Times New Roman" pitchFamily="18" charset="0"/>
                <a:cs typeface="Times New Roman" pitchFamily="18" charset="0"/>
              </a:rPr>
              <a:t>   			</a:t>
            </a:r>
            <a:r>
              <a:rPr lang="en-US" sz="2400" dirty="0" smtClean="0">
                <a:solidFill>
                  <a:srgbClr val="FF00FF"/>
                </a:solidFill>
                <a:latin typeface="Times New Roman" pitchFamily="18" charset="0"/>
                <a:cs typeface="Times New Roman" pitchFamily="18" charset="0"/>
              </a:rPr>
              <a:t>*. </a:t>
            </a:r>
            <a:r>
              <a:rPr lang="en-US" sz="2400" dirty="0" smtClean="0">
                <a:latin typeface="Times New Roman" pitchFamily="18" charset="0"/>
                <a:cs typeface="Times New Roman" pitchFamily="18" charset="0"/>
              </a:rPr>
              <a:t>what has been done? </a:t>
            </a:r>
          </a:p>
          <a:p>
            <a:pPr marL="514350" indent="-514350" algn="just">
              <a:lnSpc>
                <a:spcPct val="150000"/>
              </a:lnSpc>
              <a:buNone/>
            </a:pPr>
            <a:r>
              <a:rPr lang="en-US" sz="2400" dirty="0" smtClean="0">
                <a:latin typeface="Times New Roman" pitchFamily="18" charset="0"/>
                <a:cs typeface="Times New Roman" pitchFamily="18" charset="0"/>
              </a:rPr>
              <a:t>			</a:t>
            </a:r>
            <a:r>
              <a:rPr lang="en-US" sz="2400" dirty="0" smtClean="0">
                <a:solidFill>
                  <a:srgbClr val="FF00FF"/>
                </a:solidFill>
                <a:latin typeface="Times New Roman" pitchFamily="18" charset="0"/>
                <a:cs typeface="Times New Roman" pitchFamily="18" charset="0"/>
              </a:rPr>
              <a:t>*. </a:t>
            </a:r>
            <a:r>
              <a:rPr lang="en-US" sz="2400" dirty="0" smtClean="0">
                <a:latin typeface="Times New Roman" pitchFamily="18" charset="0"/>
                <a:cs typeface="Times New Roman" pitchFamily="18" charset="0"/>
              </a:rPr>
              <a:t>why it was done ?</a:t>
            </a:r>
          </a:p>
          <a:p>
            <a:pPr marL="514350" indent="-514350" algn="just">
              <a:lnSpc>
                <a:spcPct val="150000"/>
              </a:lnSpc>
              <a:buNone/>
            </a:pPr>
            <a:r>
              <a:rPr lang="en-US" sz="2400" dirty="0" smtClean="0">
                <a:latin typeface="Times New Roman" pitchFamily="18" charset="0"/>
                <a:cs typeface="Times New Roman" pitchFamily="18" charset="0"/>
              </a:rPr>
              <a:t>			</a:t>
            </a:r>
            <a:r>
              <a:rPr lang="en-US" sz="2400" dirty="0" smtClean="0">
                <a:solidFill>
                  <a:srgbClr val="FF00FF"/>
                </a:solidFill>
                <a:latin typeface="Times New Roman" pitchFamily="18" charset="0"/>
                <a:cs typeface="Times New Roman" pitchFamily="18" charset="0"/>
              </a:rPr>
              <a:t>*.</a:t>
            </a:r>
            <a:r>
              <a:rPr lang="en-US" sz="2400" dirty="0" smtClean="0">
                <a:latin typeface="Times New Roman" pitchFamily="18" charset="0"/>
                <a:cs typeface="Times New Roman" pitchFamily="18" charset="0"/>
              </a:rPr>
              <a:t> what results were obtained?</a:t>
            </a:r>
          </a:p>
          <a:p>
            <a:pPr marL="514350" indent="-514350" algn="just">
              <a:lnSpc>
                <a:spcPct val="150000"/>
              </a:lnSpc>
              <a:buNone/>
            </a:pPr>
            <a:r>
              <a:rPr lang="en-US" sz="2400" dirty="0" smtClean="0">
                <a:latin typeface="Times New Roman" pitchFamily="18" charset="0"/>
                <a:cs typeface="Times New Roman" pitchFamily="18" charset="0"/>
              </a:rPr>
              <a:t>			</a:t>
            </a:r>
            <a:r>
              <a:rPr lang="en-US" sz="2400" dirty="0" smtClean="0">
                <a:solidFill>
                  <a:srgbClr val="FF00FF"/>
                </a:solidFill>
                <a:latin typeface="Times New Roman" pitchFamily="18" charset="0"/>
                <a:cs typeface="Times New Roman" pitchFamily="18" charset="0"/>
              </a:rPr>
              <a:t>*.</a:t>
            </a:r>
            <a:r>
              <a:rPr lang="en-US" sz="2400" dirty="0" smtClean="0">
                <a:latin typeface="Times New Roman" pitchFamily="18" charset="0"/>
                <a:cs typeface="Times New Roman" pitchFamily="18" charset="0"/>
              </a:rPr>
              <a:t> what the conclusions reached? </a:t>
            </a:r>
          </a:p>
          <a:p>
            <a:pPr marL="2708910" lvl="8" indent="-514350">
              <a:lnSpc>
                <a:spcPct val="150000"/>
              </a:lnSpc>
              <a:buNone/>
            </a:pPr>
            <a:endParaRPr lang="en-US" sz="2400" dirty="0" smtClean="0">
              <a:latin typeface="Times New Roman" pitchFamily="18" charset="0"/>
              <a:cs typeface="Times New Roman" pitchFamily="18" charset="0"/>
            </a:endParaRPr>
          </a:p>
          <a:p>
            <a:pPr marL="514350" indent="-514350">
              <a:lnSpc>
                <a:spcPct val="150000"/>
              </a:lnSpc>
              <a:buNone/>
            </a:pPr>
            <a:r>
              <a:rPr lang="en-US" sz="2400" dirty="0" smtClean="0">
                <a:latin typeface="Times New Roman" pitchFamily="18" charset="0"/>
                <a:cs typeface="Times New Roman" pitchFamily="18" charset="0"/>
              </a:rPr>
              <a:t>     </a:t>
            </a:r>
            <a:endParaRPr lang="en-US" sz="24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8991600" cy="6858000"/>
          </a:xfrm>
        </p:spPr>
        <p:txBody>
          <a:bodyPr>
            <a:normAutofit/>
          </a:bodyPr>
          <a:lstStyle/>
          <a:p>
            <a:r>
              <a:rPr lang="en-US" sz="2400" b="1" dirty="0" smtClean="0">
                <a:solidFill>
                  <a:srgbClr val="7030A0"/>
                </a:solidFill>
                <a:latin typeface="Times New Roman" pitchFamily="18" charset="0"/>
                <a:cs typeface="Times New Roman" pitchFamily="18" charset="0"/>
              </a:rPr>
              <a:t>Format of a research report</a:t>
            </a:r>
          </a:p>
          <a:p>
            <a:endParaRPr lang="en-US" sz="2400" b="1" dirty="0">
              <a:solidFill>
                <a:srgbClr val="7030A0"/>
              </a:solidFill>
              <a:latin typeface="Times New Roman" pitchFamily="18" charset="0"/>
              <a:cs typeface="Times New Roman" pitchFamily="18" charset="0"/>
            </a:endParaRPr>
          </a:p>
        </p:txBody>
      </p:sp>
      <p:sp>
        <p:nvSpPr>
          <p:cNvPr id="7" name="Rounded Rectangle 6"/>
          <p:cNvSpPr/>
          <p:nvPr/>
        </p:nvSpPr>
        <p:spPr>
          <a:xfrm>
            <a:off x="3276600" y="685800"/>
            <a:ext cx="2590800" cy="381000"/>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atin typeface="Times New Roman" pitchFamily="18" charset="0"/>
                <a:cs typeface="Times New Roman" pitchFamily="18" charset="0"/>
              </a:rPr>
              <a:t>Research Report  </a:t>
            </a:r>
            <a:endParaRPr lang="en-US" dirty="0">
              <a:latin typeface="Times New Roman" pitchFamily="18" charset="0"/>
              <a:cs typeface="Times New Roman" pitchFamily="18" charset="0"/>
            </a:endParaRPr>
          </a:p>
        </p:txBody>
      </p:sp>
      <p:cxnSp>
        <p:nvCxnSpPr>
          <p:cNvPr id="9" name="Straight Connector 8"/>
          <p:cNvCxnSpPr/>
          <p:nvPr/>
        </p:nvCxnSpPr>
        <p:spPr>
          <a:xfrm rot="5400000">
            <a:off x="4420394" y="1218406"/>
            <a:ext cx="3048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1143000" y="1447800"/>
            <a:ext cx="33528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267200" y="1447800"/>
            <a:ext cx="39624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686594" y="1675606"/>
            <a:ext cx="4572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8001794" y="1675606"/>
            <a:ext cx="4572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22" name="Rounded Rectangle 21"/>
          <p:cNvSpPr/>
          <p:nvPr/>
        </p:nvSpPr>
        <p:spPr>
          <a:xfrm>
            <a:off x="304800" y="1905000"/>
            <a:ext cx="1371600" cy="381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atin typeface="Times New Roman" pitchFamily="18" charset="0"/>
                <a:cs typeface="Times New Roman" pitchFamily="18" charset="0"/>
              </a:rPr>
              <a:t>1. Title Page </a:t>
            </a:r>
            <a:endParaRPr lang="en-US" dirty="0">
              <a:latin typeface="Times New Roman" pitchFamily="18" charset="0"/>
              <a:cs typeface="Times New Roman" pitchFamily="18" charset="0"/>
            </a:endParaRPr>
          </a:p>
        </p:txBody>
      </p:sp>
      <p:cxnSp>
        <p:nvCxnSpPr>
          <p:cNvPr id="24" name="Straight Connector 23"/>
          <p:cNvCxnSpPr/>
          <p:nvPr/>
        </p:nvCxnSpPr>
        <p:spPr>
          <a:xfrm rot="5400000">
            <a:off x="1296194" y="2056606"/>
            <a:ext cx="12192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25" name="Rounded Rectangle 24"/>
          <p:cNvSpPr/>
          <p:nvPr/>
        </p:nvSpPr>
        <p:spPr>
          <a:xfrm>
            <a:off x="838200" y="2667000"/>
            <a:ext cx="19050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atin typeface="Times New Roman" pitchFamily="18" charset="0"/>
                <a:cs typeface="Times New Roman" pitchFamily="18" charset="0"/>
              </a:rPr>
              <a:t>2. Introduction</a:t>
            </a:r>
            <a:r>
              <a:rPr lang="en-US" dirty="0" smtClean="0"/>
              <a:t> </a:t>
            </a:r>
            <a:endParaRPr lang="en-US" dirty="0"/>
          </a:p>
        </p:txBody>
      </p:sp>
      <p:cxnSp>
        <p:nvCxnSpPr>
          <p:cNvPr id="27" name="Straight Connector 26"/>
          <p:cNvCxnSpPr/>
          <p:nvPr/>
        </p:nvCxnSpPr>
        <p:spPr>
          <a:xfrm rot="5400000">
            <a:off x="2134394" y="2513806"/>
            <a:ext cx="21336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29" name="Rounded Rectangle 28"/>
          <p:cNvSpPr/>
          <p:nvPr/>
        </p:nvSpPr>
        <p:spPr>
          <a:xfrm>
            <a:off x="2514600" y="3581400"/>
            <a:ext cx="14478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atin typeface="Times New Roman" pitchFamily="18" charset="0"/>
                <a:cs typeface="Times New Roman" pitchFamily="18" charset="0"/>
              </a:rPr>
              <a:t>3. Method </a:t>
            </a:r>
            <a:endParaRPr lang="en-US" dirty="0">
              <a:latin typeface="Times New Roman" pitchFamily="18" charset="0"/>
              <a:cs typeface="Times New Roman" pitchFamily="18" charset="0"/>
            </a:endParaRPr>
          </a:p>
        </p:txBody>
      </p:sp>
      <p:cxnSp>
        <p:nvCxnSpPr>
          <p:cNvPr id="31" name="Straight Connector 30"/>
          <p:cNvCxnSpPr/>
          <p:nvPr/>
        </p:nvCxnSpPr>
        <p:spPr>
          <a:xfrm rot="16200000" flipH="1">
            <a:off x="3124200" y="2819400"/>
            <a:ext cx="2971800" cy="76200"/>
          </a:xfrm>
          <a:prstGeom prst="line">
            <a:avLst/>
          </a:prstGeom>
        </p:spPr>
        <p:style>
          <a:lnRef idx="1">
            <a:schemeClr val="accent1"/>
          </a:lnRef>
          <a:fillRef idx="0">
            <a:schemeClr val="accent1"/>
          </a:fillRef>
          <a:effectRef idx="0">
            <a:schemeClr val="accent1"/>
          </a:effectRef>
          <a:fontRef idx="minor">
            <a:schemeClr val="tx1"/>
          </a:fontRef>
        </p:style>
      </p:cxnSp>
      <p:sp>
        <p:nvSpPr>
          <p:cNvPr id="33" name="Rounded Rectangle 32"/>
          <p:cNvSpPr/>
          <p:nvPr/>
        </p:nvSpPr>
        <p:spPr>
          <a:xfrm>
            <a:off x="3810000" y="4343400"/>
            <a:ext cx="16002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atin typeface="Times New Roman" pitchFamily="18" charset="0"/>
                <a:cs typeface="Times New Roman" pitchFamily="18" charset="0"/>
              </a:rPr>
              <a:t>4. Results </a:t>
            </a:r>
            <a:endParaRPr lang="en-US" dirty="0">
              <a:latin typeface="Times New Roman" pitchFamily="18" charset="0"/>
              <a:cs typeface="Times New Roman" pitchFamily="18" charset="0"/>
            </a:endParaRPr>
          </a:p>
        </p:txBody>
      </p:sp>
      <p:cxnSp>
        <p:nvCxnSpPr>
          <p:cNvPr id="35" name="Straight Connector 34"/>
          <p:cNvCxnSpPr/>
          <p:nvPr/>
        </p:nvCxnSpPr>
        <p:spPr>
          <a:xfrm rot="5400000">
            <a:off x="5068094" y="2475706"/>
            <a:ext cx="20574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36" name="Rounded Rectangle 35"/>
          <p:cNvSpPr/>
          <p:nvPr/>
        </p:nvSpPr>
        <p:spPr>
          <a:xfrm>
            <a:off x="5334000" y="3505200"/>
            <a:ext cx="15240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atin typeface="Times New Roman" pitchFamily="18" charset="0"/>
                <a:cs typeface="Times New Roman" pitchFamily="18" charset="0"/>
              </a:rPr>
              <a:t>5. Discussion</a:t>
            </a:r>
            <a:r>
              <a:rPr lang="en-US" dirty="0" smtClean="0"/>
              <a:t> </a:t>
            </a:r>
            <a:endParaRPr lang="en-US" dirty="0"/>
          </a:p>
        </p:txBody>
      </p:sp>
      <p:sp>
        <p:nvSpPr>
          <p:cNvPr id="39" name="Rounded Rectangle 38"/>
          <p:cNvSpPr/>
          <p:nvPr/>
        </p:nvSpPr>
        <p:spPr>
          <a:xfrm>
            <a:off x="6400800" y="2514600"/>
            <a:ext cx="16002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atin typeface="Times New Roman" pitchFamily="18" charset="0"/>
                <a:cs typeface="Times New Roman" pitchFamily="18" charset="0"/>
              </a:rPr>
              <a:t>6. References</a:t>
            </a:r>
            <a:r>
              <a:rPr lang="en-US" dirty="0" smtClean="0"/>
              <a:t> </a:t>
            </a:r>
            <a:endParaRPr lang="en-US" dirty="0"/>
          </a:p>
        </p:txBody>
      </p:sp>
      <p:cxnSp>
        <p:nvCxnSpPr>
          <p:cNvPr id="43" name="Straight Connector 42"/>
          <p:cNvCxnSpPr/>
          <p:nvPr/>
        </p:nvCxnSpPr>
        <p:spPr>
          <a:xfrm rot="16200000" flipH="1">
            <a:off x="6648450" y="1962150"/>
            <a:ext cx="1066800" cy="38100"/>
          </a:xfrm>
          <a:prstGeom prst="line">
            <a:avLst/>
          </a:prstGeom>
        </p:spPr>
        <p:style>
          <a:lnRef idx="1">
            <a:schemeClr val="accent1"/>
          </a:lnRef>
          <a:fillRef idx="0">
            <a:schemeClr val="accent1"/>
          </a:fillRef>
          <a:effectRef idx="0">
            <a:schemeClr val="accent1"/>
          </a:effectRef>
          <a:fontRef idx="minor">
            <a:schemeClr val="tx1"/>
          </a:fontRef>
        </p:style>
      </p:cxnSp>
      <p:sp>
        <p:nvSpPr>
          <p:cNvPr id="44" name="Rounded Rectangle 43"/>
          <p:cNvSpPr/>
          <p:nvPr/>
        </p:nvSpPr>
        <p:spPr>
          <a:xfrm>
            <a:off x="7391400" y="1905000"/>
            <a:ext cx="14478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atin typeface="Times New Roman" pitchFamily="18" charset="0"/>
                <a:cs typeface="Times New Roman" pitchFamily="18" charset="0"/>
              </a:rPr>
              <a:t>7. Appendix</a:t>
            </a:r>
            <a:endParaRPr lang="en-US" dirty="0">
              <a:latin typeface="Times New Roman" pitchFamily="18" charset="0"/>
              <a:cs typeface="Times New Roman" pitchFamily="18" charset="0"/>
            </a:endParaRPr>
          </a:p>
        </p:txBody>
      </p:sp>
      <p:cxnSp>
        <p:nvCxnSpPr>
          <p:cNvPr id="46" name="Straight Connector 45"/>
          <p:cNvCxnSpPr/>
          <p:nvPr/>
        </p:nvCxnSpPr>
        <p:spPr>
          <a:xfrm>
            <a:off x="914400" y="1447800"/>
            <a:ext cx="3048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57" name="Rounded Rectangle 56"/>
          <p:cNvSpPr/>
          <p:nvPr/>
        </p:nvSpPr>
        <p:spPr>
          <a:xfrm>
            <a:off x="152400" y="3657600"/>
            <a:ext cx="838200" cy="304800"/>
          </a:xfrm>
          <a:prstGeom prst="roundRect">
            <a:avLst/>
          </a:prstGeom>
          <a:solidFill>
            <a:srgbClr val="0000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atin typeface="Times New Roman" pitchFamily="18" charset="0"/>
                <a:cs typeface="Times New Roman" pitchFamily="18" charset="0"/>
              </a:rPr>
              <a:t>Title</a:t>
            </a:r>
            <a:r>
              <a:rPr lang="en-US" dirty="0" smtClean="0"/>
              <a:t> </a:t>
            </a:r>
            <a:endParaRPr lang="en-US" dirty="0"/>
          </a:p>
        </p:txBody>
      </p:sp>
      <p:sp>
        <p:nvSpPr>
          <p:cNvPr id="58" name="Rounded Rectangle 57"/>
          <p:cNvSpPr/>
          <p:nvPr/>
        </p:nvSpPr>
        <p:spPr>
          <a:xfrm>
            <a:off x="152400" y="4038600"/>
            <a:ext cx="2209800" cy="457200"/>
          </a:xfrm>
          <a:prstGeom prst="roundRect">
            <a:avLst/>
          </a:prstGeom>
          <a:solidFill>
            <a:srgbClr val="0000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atin typeface="Times New Roman" pitchFamily="18" charset="0"/>
                <a:cs typeface="Times New Roman" pitchFamily="18" charset="0"/>
              </a:rPr>
              <a:t>Acknowledgements</a:t>
            </a:r>
            <a:endParaRPr lang="en-US" dirty="0">
              <a:latin typeface="Times New Roman" pitchFamily="18" charset="0"/>
              <a:cs typeface="Times New Roman" pitchFamily="18" charset="0"/>
            </a:endParaRPr>
          </a:p>
        </p:txBody>
      </p:sp>
      <p:cxnSp>
        <p:nvCxnSpPr>
          <p:cNvPr id="63" name="Straight Connector 62"/>
          <p:cNvCxnSpPr>
            <a:endCxn id="22" idx="1"/>
          </p:cNvCxnSpPr>
          <p:nvPr/>
        </p:nvCxnSpPr>
        <p:spPr>
          <a:xfrm rot="5400000" flipH="1" flipV="1">
            <a:off x="133350" y="2114550"/>
            <a:ext cx="1905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16200000" flipH="1">
            <a:off x="1485900" y="4076700"/>
            <a:ext cx="1981200" cy="7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5400000">
            <a:off x="-951706" y="3390106"/>
            <a:ext cx="22098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70" name="Rounded Rectangle 69"/>
          <p:cNvSpPr/>
          <p:nvPr/>
        </p:nvSpPr>
        <p:spPr>
          <a:xfrm>
            <a:off x="914400" y="4724400"/>
            <a:ext cx="1600200" cy="381000"/>
          </a:xfrm>
          <a:prstGeom prst="roundRect">
            <a:avLst/>
          </a:prstGeom>
          <a:solidFill>
            <a:srgbClr val="FF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atin typeface="Times New Roman" pitchFamily="18" charset="0"/>
                <a:cs typeface="Times New Roman" pitchFamily="18" charset="0"/>
              </a:rPr>
              <a:t>Problem </a:t>
            </a:r>
            <a:endParaRPr lang="en-US" dirty="0">
              <a:latin typeface="Times New Roman" pitchFamily="18" charset="0"/>
              <a:cs typeface="Times New Roman" pitchFamily="18" charset="0"/>
            </a:endParaRPr>
          </a:p>
        </p:txBody>
      </p:sp>
      <p:sp>
        <p:nvSpPr>
          <p:cNvPr id="71" name="Rounded Rectangle 70"/>
          <p:cNvSpPr/>
          <p:nvPr/>
        </p:nvSpPr>
        <p:spPr>
          <a:xfrm>
            <a:off x="381000" y="5334000"/>
            <a:ext cx="2133600" cy="381000"/>
          </a:xfrm>
          <a:prstGeom prst="roundRect">
            <a:avLst/>
          </a:prstGeom>
          <a:solidFill>
            <a:srgbClr val="FF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atin typeface="Times New Roman" pitchFamily="18" charset="0"/>
                <a:cs typeface="Times New Roman" pitchFamily="18" charset="0"/>
              </a:rPr>
              <a:t>Review Literature </a:t>
            </a:r>
            <a:endParaRPr lang="en-US" dirty="0">
              <a:latin typeface="Times New Roman" pitchFamily="18" charset="0"/>
              <a:cs typeface="Times New Roman" pitchFamily="18" charset="0"/>
            </a:endParaRPr>
          </a:p>
        </p:txBody>
      </p:sp>
      <p:sp>
        <p:nvSpPr>
          <p:cNvPr id="72" name="Rounded Rectangle 71"/>
          <p:cNvSpPr/>
          <p:nvPr/>
        </p:nvSpPr>
        <p:spPr>
          <a:xfrm>
            <a:off x="838200" y="6019800"/>
            <a:ext cx="1676400" cy="381000"/>
          </a:xfrm>
          <a:prstGeom prst="roundRect">
            <a:avLst/>
          </a:prstGeom>
          <a:solidFill>
            <a:srgbClr val="FF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atin typeface="Times New Roman" pitchFamily="18" charset="0"/>
                <a:cs typeface="Times New Roman" pitchFamily="18" charset="0"/>
              </a:rPr>
              <a:t>Rationale</a:t>
            </a:r>
            <a:endParaRPr lang="en-US" dirty="0">
              <a:latin typeface="Times New Roman" pitchFamily="18" charset="0"/>
              <a:cs typeface="Times New Roman" pitchFamily="18" charset="0"/>
            </a:endParaRPr>
          </a:p>
        </p:txBody>
      </p:sp>
      <p:cxnSp>
        <p:nvCxnSpPr>
          <p:cNvPr id="74" name="Straight Connector 73"/>
          <p:cNvCxnSpPr/>
          <p:nvPr/>
        </p:nvCxnSpPr>
        <p:spPr>
          <a:xfrm rot="5400000">
            <a:off x="1828800" y="5715000"/>
            <a:ext cx="1371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a:stCxn id="29" idx="2"/>
          </p:cNvCxnSpPr>
          <p:nvPr/>
        </p:nvCxnSpPr>
        <p:spPr>
          <a:xfrm rot="5400000">
            <a:off x="2038350" y="5200650"/>
            <a:ext cx="2362200" cy="38100"/>
          </a:xfrm>
          <a:prstGeom prst="line">
            <a:avLst/>
          </a:prstGeom>
        </p:spPr>
        <p:style>
          <a:lnRef idx="1">
            <a:schemeClr val="accent1"/>
          </a:lnRef>
          <a:fillRef idx="0">
            <a:schemeClr val="accent1"/>
          </a:fillRef>
          <a:effectRef idx="0">
            <a:schemeClr val="accent1"/>
          </a:effectRef>
          <a:fontRef idx="minor">
            <a:schemeClr val="tx1"/>
          </a:fontRef>
        </p:style>
      </p:cxnSp>
      <p:sp>
        <p:nvSpPr>
          <p:cNvPr id="77" name="Rounded Rectangle 76"/>
          <p:cNvSpPr/>
          <p:nvPr/>
        </p:nvSpPr>
        <p:spPr>
          <a:xfrm>
            <a:off x="3200400" y="5410200"/>
            <a:ext cx="1447800" cy="381000"/>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atin typeface="Times New Roman" pitchFamily="18" charset="0"/>
                <a:cs typeface="Times New Roman" pitchFamily="18" charset="0"/>
              </a:rPr>
              <a:t>Design </a:t>
            </a:r>
            <a:endParaRPr lang="en-US" dirty="0">
              <a:latin typeface="Times New Roman" pitchFamily="18" charset="0"/>
              <a:cs typeface="Times New Roman" pitchFamily="18" charset="0"/>
            </a:endParaRPr>
          </a:p>
        </p:txBody>
      </p:sp>
      <p:sp>
        <p:nvSpPr>
          <p:cNvPr id="78" name="Rounded Rectangle 77"/>
          <p:cNvSpPr/>
          <p:nvPr/>
        </p:nvSpPr>
        <p:spPr>
          <a:xfrm>
            <a:off x="3200400" y="6019800"/>
            <a:ext cx="1524000" cy="381000"/>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atin typeface="Times New Roman" pitchFamily="18" charset="0"/>
                <a:cs typeface="Times New Roman" pitchFamily="18" charset="0"/>
              </a:rPr>
              <a:t>Procedure </a:t>
            </a:r>
            <a:endParaRPr lang="en-US" dirty="0">
              <a:latin typeface="Times New Roman" pitchFamily="18" charset="0"/>
              <a:cs typeface="Times New Roman" pitchFamily="18" charset="0"/>
            </a:endParaRPr>
          </a:p>
        </p:txBody>
      </p:sp>
      <p:cxnSp>
        <p:nvCxnSpPr>
          <p:cNvPr id="82" name="Straight Connector 81"/>
          <p:cNvCxnSpPr/>
          <p:nvPr/>
        </p:nvCxnSpPr>
        <p:spPr>
          <a:xfrm rot="5400000">
            <a:off x="4114800" y="5638800"/>
            <a:ext cx="15240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85" name="Rounded Rectangle 84"/>
          <p:cNvSpPr/>
          <p:nvPr/>
        </p:nvSpPr>
        <p:spPr>
          <a:xfrm>
            <a:off x="4876800" y="6019800"/>
            <a:ext cx="1676400" cy="609600"/>
          </a:xfrm>
          <a:prstGeom prst="round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atin typeface="Times New Roman" pitchFamily="18" charset="0"/>
                <a:cs typeface="Times New Roman" pitchFamily="18" charset="0"/>
              </a:rPr>
              <a:t>Statistical Presentation</a:t>
            </a:r>
            <a:endParaRPr lang="en-US" dirty="0">
              <a:latin typeface="Times New Roman" pitchFamily="18" charset="0"/>
              <a:cs typeface="Times New Roman" pitchFamily="18" charset="0"/>
            </a:endParaRPr>
          </a:p>
        </p:txBody>
      </p:sp>
      <p:sp>
        <p:nvSpPr>
          <p:cNvPr id="86" name="Rounded Rectangle 85"/>
          <p:cNvSpPr/>
          <p:nvPr/>
        </p:nvSpPr>
        <p:spPr>
          <a:xfrm>
            <a:off x="4876800" y="5334000"/>
            <a:ext cx="1447800" cy="457200"/>
          </a:xfrm>
          <a:prstGeom prst="round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atin typeface="Times New Roman" pitchFamily="18" charset="0"/>
                <a:cs typeface="Times New Roman" pitchFamily="18" charset="0"/>
              </a:rPr>
              <a:t>Tables and Figures </a:t>
            </a:r>
            <a:endParaRPr lang="en-US" dirty="0">
              <a:latin typeface="Times New Roman" pitchFamily="18" charset="0"/>
              <a:cs typeface="Times New Roman" pitchFamily="18" charset="0"/>
            </a:endParaRPr>
          </a:p>
        </p:txBody>
      </p:sp>
      <p:sp>
        <p:nvSpPr>
          <p:cNvPr id="89" name="Rounded Rectangle 88"/>
          <p:cNvSpPr/>
          <p:nvPr/>
        </p:nvSpPr>
        <p:spPr>
          <a:xfrm>
            <a:off x="6781800" y="6096000"/>
            <a:ext cx="1905000" cy="381000"/>
          </a:xfrm>
          <a:prstGeom prst="round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atin typeface="Times New Roman" pitchFamily="18" charset="0"/>
                <a:cs typeface="Times New Roman" pitchFamily="18" charset="0"/>
              </a:rPr>
              <a:t>Conclusions </a:t>
            </a:r>
            <a:endParaRPr lang="en-US" dirty="0">
              <a:latin typeface="Times New Roman" pitchFamily="18" charset="0"/>
              <a:cs typeface="Times New Roman" pitchFamily="18" charset="0"/>
            </a:endParaRPr>
          </a:p>
        </p:txBody>
      </p:sp>
      <p:sp>
        <p:nvSpPr>
          <p:cNvPr id="90" name="Rounded Rectangle 89"/>
          <p:cNvSpPr/>
          <p:nvPr/>
        </p:nvSpPr>
        <p:spPr>
          <a:xfrm>
            <a:off x="6781800" y="5257800"/>
            <a:ext cx="1905000" cy="381000"/>
          </a:xfrm>
          <a:prstGeom prst="round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atin typeface="Times New Roman" pitchFamily="18" charset="0"/>
                <a:cs typeface="Times New Roman" pitchFamily="18" charset="0"/>
              </a:rPr>
              <a:t>Implications </a:t>
            </a:r>
            <a:endParaRPr lang="en-US" dirty="0">
              <a:latin typeface="Times New Roman" pitchFamily="18" charset="0"/>
              <a:cs typeface="Times New Roman" pitchFamily="18" charset="0"/>
            </a:endParaRPr>
          </a:p>
        </p:txBody>
      </p:sp>
      <p:sp>
        <p:nvSpPr>
          <p:cNvPr id="95" name="Rounded Rectangle 94"/>
          <p:cNvSpPr/>
          <p:nvPr/>
        </p:nvSpPr>
        <p:spPr>
          <a:xfrm>
            <a:off x="6781800" y="4191000"/>
            <a:ext cx="1905000" cy="838200"/>
          </a:xfrm>
          <a:prstGeom prst="round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atin typeface="Times New Roman" pitchFamily="18" charset="0"/>
                <a:cs typeface="Times New Roman" pitchFamily="18" charset="0"/>
              </a:rPr>
              <a:t>Support and </a:t>
            </a:r>
          </a:p>
          <a:p>
            <a:pPr algn="ctr"/>
            <a:r>
              <a:rPr lang="en-US" dirty="0" smtClean="0">
                <a:latin typeface="Times New Roman" pitchFamily="18" charset="0"/>
                <a:cs typeface="Times New Roman" pitchFamily="18" charset="0"/>
              </a:rPr>
              <a:t>Non support of Hypotheses  </a:t>
            </a:r>
            <a:endParaRPr lang="en-US" dirty="0">
              <a:latin typeface="Times New Roman" pitchFamily="18" charset="0"/>
              <a:cs typeface="Times New Roman" pitchFamily="18" charset="0"/>
            </a:endParaRPr>
          </a:p>
        </p:txBody>
      </p:sp>
      <p:cxnSp>
        <p:nvCxnSpPr>
          <p:cNvPr id="97" name="Straight Connector 96"/>
          <p:cNvCxnSpPr/>
          <p:nvPr/>
        </p:nvCxnSpPr>
        <p:spPr>
          <a:xfrm rot="5400000">
            <a:off x="5524500" y="5219700"/>
            <a:ext cx="2514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096000"/>
          </a:xfrm>
        </p:spPr>
        <p:txBody>
          <a:bodyPr>
            <a:normAutofit/>
          </a:bodyPr>
          <a:lstStyle/>
          <a:p>
            <a:pPr>
              <a:buFont typeface="Wingdings" pitchFamily="2" charset="2"/>
              <a:buChar char="q"/>
            </a:pPr>
            <a:r>
              <a:rPr lang="en-US" sz="2400" dirty="0" smtClean="0">
                <a:solidFill>
                  <a:srgbClr val="0000CC"/>
                </a:solidFill>
                <a:latin typeface="Times New Roman" pitchFamily="18" charset="0"/>
                <a:cs typeface="Times New Roman" pitchFamily="18" charset="0"/>
              </a:rPr>
              <a:t>Title Page of the report </a:t>
            </a:r>
          </a:p>
          <a:p>
            <a:pPr>
              <a:buNone/>
            </a:pPr>
            <a:r>
              <a:rPr lang="en-US" dirty="0" smtClean="0">
                <a:solidFill>
                  <a:srgbClr val="0000CC"/>
                </a:solidFill>
              </a:rPr>
              <a:t>		</a:t>
            </a:r>
            <a:r>
              <a:rPr lang="en-US" sz="2400" dirty="0" smtClean="0">
                <a:latin typeface="Times New Roman" pitchFamily="18" charset="0"/>
                <a:cs typeface="Times New Roman" pitchFamily="18" charset="0"/>
              </a:rPr>
              <a:t>Title page contains the following information </a:t>
            </a:r>
          </a:p>
          <a:p>
            <a:pPr lvl="7">
              <a:buFont typeface="Wingdings" pitchFamily="2" charset="2"/>
              <a:buChar char="Ø"/>
            </a:pPr>
            <a:r>
              <a:rPr lang="en-US" sz="2400" dirty="0" smtClean="0">
                <a:latin typeface="Times New Roman" pitchFamily="18" charset="0"/>
                <a:cs typeface="Times New Roman" pitchFamily="18" charset="0"/>
              </a:rPr>
              <a:t>The name of  the topic </a:t>
            </a:r>
          </a:p>
          <a:p>
            <a:pPr lvl="7">
              <a:buFont typeface="Wingdings" pitchFamily="2" charset="2"/>
              <a:buChar char="Ø"/>
            </a:pPr>
            <a:r>
              <a:rPr lang="en-US" sz="2400" dirty="0" smtClean="0">
                <a:latin typeface="Times New Roman" pitchFamily="18" charset="0"/>
                <a:cs typeface="Times New Roman" pitchFamily="18" charset="0"/>
              </a:rPr>
              <a:t>The name of the author </a:t>
            </a:r>
          </a:p>
          <a:p>
            <a:pPr lvl="7">
              <a:buFont typeface="Wingdings" pitchFamily="2" charset="2"/>
              <a:buChar char="Ø"/>
            </a:pPr>
            <a:r>
              <a:rPr lang="en-US" sz="2400" dirty="0" smtClean="0">
                <a:latin typeface="Times New Roman" pitchFamily="18" charset="0"/>
                <a:cs typeface="Times New Roman" pitchFamily="18" charset="0"/>
              </a:rPr>
              <a:t>The name of the institution </a:t>
            </a:r>
          </a:p>
          <a:p>
            <a:pPr lvl="7">
              <a:buFont typeface="Wingdings" pitchFamily="2" charset="2"/>
              <a:buChar char="Ø"/>
            </a:pPr>
            <a:r>
              <a:rPr lang="en-US" sz="2400" dirty="0" smtClean="0">
                <a:latin typeface="Times New Roman" pitchFamily="18" charset="0"/>
                <a:cs typeface="Times New Roman" pitchFamily="18" charset="0"/>
              </a:rPr>
              <a:t>The name of the  candidate </a:t>
            </a:r>
          </a:p>
          <a:p>
            <a:pPr lvl="7">
              <a:buFont typeface="Wingdings" pitchFamily="2" charset="2"/>
              <a:buChar char="Ø"/>
            </a:pPr>
            <a:r>
              <a:rPr lang="en-US" sz="2400" dirty="0" smtClean="0">
                <a:latin typeface="Times New Roman" pitchFamily="18" charset="0"/>
                <a:cs typeface="Times New Roman" pitchFamily="18" charset="0"/>
              </a:rPr>
              <a:t> Year of submission </a:t>
            </a:r>
          </a:p>
          <a:p>
            <a:pPr lvl="7">
              <a:buFont typeface="Wingdings" pitchFamily="2" charset="2"/>
              <a:buChar char="Ø"/>
            </a:pPr>
            <a:r>
              <a:rPr lang="en-US" sz="2400" dirty="0" smtClean="0">
                <a:latin typeface="Times New Roman" pitchFamily="18" charset="0"/>
                <a:cs typeface="Times New Roman" pitchFamily="18" charset="0"/>
              </a:rPr>
              <a:t>Course of degree.</a:t>
            </a:r>
          </a:p>
          <a:p>
            <a:pPr lvl="7">
              <a:buFont typeface="Wingdings" pitchFamily="2" charset="2"/>
              <a:buChar char="Ø"/>
            </a:pPr>
            <a:r>
              <a:rPr lang="en-US" sz="2400" dirty="0" smtClean="0">
                <a:latin typeface="Times New Roman" pitchFamily="18" charset="0"/>
                <a:cs typeface="Times New Roman" pitchFamily="18" charset="0"/>
              </a:rPr>
              <a:t>The title should be concise.</a:t>
            </a:r>
          </a:p>
          <a:p>
            <a:pPr lvl="7">
              <a:buFont typeface="Wingdings" pitchFamily="2" charset="2"/>
              <a:buChar char="Ø"/>
            </a:pPr>
            <a:r>
              <a:rPr lang="en-US" sz="2400" dirty="0" smtClean="0">
                <a:latin typeface="Times New Roman" pitchFamily="18" charset="0"/>
                <a:cs typeface="Times New Roman" pitchFamily="18" charset="0"/>
              </a:rPr>
              <a:t>Clearly specify the purpose and scope.</a:t>
            </a:r>
          </a:p>
          <a:p>
            <a:pPr lvl="7">
              <a:buFont typeface="Wingdings" pitchFamily="2" charset="2"/>
              <a:buChar char="Ø"/>
            </a:pPr>
            <a:r>
              <a:rPr lang="en-US" sz="2400" dirty="0" smtClean="0">
                <a:latin typeface="Times New Roman" pitchFamily="18" charset="0"/>
                <a:cs typeface="Times New Roman" pitchFamily="18" charset="0"/>
              </a:rPr>
              <a:t>Typed in capital letters.</a:t>
            </a:r>
          </a:p>
          <a:p>
            <a:pPr lvl="7">
              <a:buFont typeface="Wingdings" pitchFamily="2" charset="2"/>
              <a:buChar char="Ø"/>
            </a:pPr>
            <a:r>
              <a:rPr lang="en-US" sz="2400" dirty="0" smtClean="0">
                <a:latin typeface="Times New Roman" pitchFamily="18" charset="0"/>
                <a:cs typeface="Times New Roman" pitchFamily="18" charset="0"/>
              </a:rPr>
              <a:t>Centered on the page.</a:t>
            </a:r>
          </a:p>
          <a:p>
            <a:pPr lvl="7">
              <a:buFont typeface="Wingdings" pitchFamily="2" charset="2"/>
              <a:buChar char="Ø"/>
            </a:pPr>
            <a:r>
              <a:rPr lang="en-US" sz="2400" dirty="0" smtClean="0">
                <a:latin typeface="Times New Roman" pitchFamily="18" charset="0"/>
                <a:cs typeface="Times New Roman" pitchFamily="18" charset="0"/>
              </a:rPr>
              <a:t>Avoid word or page split.</a:t>
            </a:r>
          </a:p>
          <a:p>
            <a:pPr lvl="7">
              <a:buNone/>
            </a:pPr>
            <a:endParaRPr lang="en-US" sz="2400" dirty="0" smtClean="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91200"/>
          </a:xfrm>
        </p:spPr>
        <p:txBody>
          <a:bodyPr>
            <a:normAutofit/>
          </a:bodyPr>
          <a:lstStyle/>
          <a:p>
            <a:pPr>
              <a:buFont typeface="Wingdings" pitchFamily="2" charset="2"/>
              <a:buChar char="q"/>
            </a:pPr>
            <a:r>
              <a:rPr lang="en-US" dirty="0" smtClean="0">
                <a:solidFill>
                  <a:srgbClr val="7030A0"/>
                </a:solidFill>
                <a:latin typeface="Times New Roman" pitchFamily="18" charset="0"/>
                <a:cs typeface="Times New Roman" pitchFamily="18" charset="0"/>
              </a:rPr>
              <a:t>Example </a:t>
            </a:r>
          </a:p>
          <a:p>
            <a:pPr algn="ctr">
              <a:buNone/>
            </a:pPr>
            <a:r>
              <a:rPr lang="en-US" sz="2000" dirty="0" smtClean="0">
                <a:latin typeface="Times New Roman" pitchFamily="18" charset="0"/>
                <a:cs typeface="Times New Roman" pitchFamily="18" charset="0"/>
              </a:rPr>
              <a:t>          </a:t>
            </a:r>
            <a:r>
              <a:rPr lang="en-US" sz="2000" b="1" dirty="0" smtClean="0">
                <a:latin typeface="Times New Roman" pitchFamily="18" charset="0"/>
                <a:cs typeface="Times New Roman" pitchFamily="18" charset="0"/>
              </a:rPr>
              <a:t> LEARNING STYLE AND PARENTING INVOLVEMENT </a:t>
            </a:r>
          </a:p>
          <a:p>
            <a:pPr algn="ctr">
              <a:buNone/>
            </a:pPr>
            <a:r>
              <a:rPr lang="en-US" sz="2000" b="1" dirty="0" smtClean="0">
                <a:latin typeface="Times New Roman" pitchFamily="18" charset="0"/>
                <a:cs typeface="Times New Roman" pitchFamily="18" charset="0"/>
              </a:rPr>
              <a:t>            IN RELATION TO ACADEMIC ACHIEVEMENT</a:t>
            </a:r>
            <a:endParaRPr lang="en-US" sz="2000" dirty="0" smtClean="0">
              <a:latin typeface="Times New Roman" pitchFamily="18" charset="0"/>
              <a:cs typeface="Times New Roman" pitchFamily="18" charset="0"/>
            </a:endParaRPr>
          </a:p>
          <a:p>
            <a:pPr algn="ctr">
              <a:buNone/>
            </a:pPr>
            <a:r>
              <a:rPr lang="en-US" sz="1400" dirty="0" smtClean="0">
                <a:latin typeface="Times New Roman" pitchFamily="18" charset="0"/>
                <a:cs typeface="Times New Roman" pitchFamily="18" charset="0"/>
              </a:rPr>
              <a:t>Thesis submitted </a:t>
            </a:r>
          </a:p>
          <a:p>
            <a:pPr algn="ctr">
              <a:buNone/>
            </a:pPr>
            <a:r>
              <a:rPr lang="en-US" sz="1400" dirty="0" smtClean="0">
                <a:latin typeface="Times New Roman" pitchFamily="18" charset="0"/>
                <a:cs typeface="Times New Roman" pitchFamily="18" charset="0"/>
              </a:rPr>
              <a:t>in partial fulfillment for the degree of  </a:t>
            </a:r>
          </a:p>
          <a:p>
            <a:pPr algn="ctr">
              <a:buNone/>
            </a:pPr>
            <a:endParaRPr lang="en-US" sz="2000" b="1" dirty="0" smtClean="0">
              <a:latin typeface="Times New Roman" pitchFamily="18" charset="0"/>
              <a:cs typeface="Times New Roman" pitchFamily="18" charset="0"/>
            </a:endParaRPr>
          </a:p>
          <a:p>
            <a:pPr algn="ctr">
              <a:buNone/>
            </a:pPr>
            <a:r>
              <a:rPr lang="en-US" sz="2000" b="1" dirty="0" smtClean="0">
                <a:latin typeface="Times New Roman" pitchFamily="18" charset="0"/>
                <a:cs typeface="Times New Roman" pitchFamily="18" charset="0"/>
              </a:rPr>
              <a:t>MASTER OF EDUCATION </a:t>
            </a:r>
          </a:p>
          <a:p>
            <a:pPr algn="ctr">
              <a:buNone/>
            </a:pPr>
            <a:endParaRPr lang="en-US" sz="2000" dirty="0" smtClean="0">
              <a:latin typeface="Times New Roman" pitchFamily="18" charset="0"/>
              <a:cs typeface="Times New Roman" pitchFamily="18" charset="0"/>
            </a:endParaRPr>
          </a:p>
          <a:p>
            <a:pPr algn="ctr">
              <a:buNone/>
            </a:pPr>
            <a:r>
              <a:rPr lang="en-US" sz="2000" dirty="0" smtClean="0">
                <a:latin typeface="Times New Roman" pitchFamily="18" charset="0"/>
                <a:cs typeface="Times New Roman" pitchFamily="18" charset="0"/>
              </a:rPr>
              <a:t>REG. NO: MED 1412020 </a:t>
            </a:r>
          </a:p>
          <a:p>
            <a:pPr algn="ctr">
              <a:buNone/>
            </a:pPr>
            <a:endParaRPr lang="en-US" sz="2000" dirty="0" smtClean="0">
              <a:latin typeface="Times New Roman" pitchFamily="18" charset="0"/>
              <a:cs typeface="Times New Roman" pitchFamily="18" charset="0"/>
            </a:endParaRPr>
          </a:p>
          <a:p>
            <a:pPr algn="ctr">
              <a:buNone/>
            </a:pPr>
            <a:endParaRPr lang="en-US" sz="2000" b="1" dirty="0" smtClean="0">
              <a:latin typeface="Times New Roman" pitchFamily="18" charset="0"/>
              <a:cs typeface="Times New Roman" pitchFamily="18" charset="0"/>
            </a:endParaRPr>
          </a:p>
          <a:p>
            <a:pPr algn="ctr">
              <a:buNone/>
            </a:pPr>
            <a:r>
              <a:rPr lang="en-US" sz="2000" b="1" dirty="0" smtClean="0">
                <a:latin typeface="Times New Roman" pitchFamily="18" charset="0"/>
                <a:cs typeface="Times New Roman" pitchFamily="18" charset="0"/>
              </a:rPr>
              <a:t>TAMIL NADU TEACHERS EDUCATION UNIVERSITY</a:t>
            </a:r>
          </a:p>
          <a:p>
            <a:pPr algn="ctr">
              <a:buNone/>
            </a:pPr>
            <a:r>
              <a:rPr lang="en-US" sz="2000" dirty="0" smtClean="0">
                <a:latin typeface="Times New Roman" pitchFamily="18" charset="0"/>
                <a:cs typeface="Times New Roman" pitchFamily="18" charset="0"/>
              </a:rPr>
              <a:t>KARAPAKKAM </a:t>
            </a:r>
          </a:p>
          <a:p>
            <a:pPr algn="ctr">
              <a:buNone/>
            </a:pPr>
            <a:r>
              <a:rPr lang="en-US" sz="2000" dirty="0" smtClean="0">
                <a:latin typeface="Times New Roman" pitchFamily="18" charset="0"/>
                <a:cs typeface="Times New Roman" pitchFamily="18" charset="0"/>
              </a:rPr>
              <a:t>CHENNAI </a:t>
            </a:r>
          </a:p>
          <a:p>
            <a:pPr algn="ctr">
              <a:buNone/>
            </a:pPr>
            <a:r>
              <a:rPr lang="en-US" sz="2000" dirty="0" smtClean="0">
                <a:latin typeface="Times New Roman" pitchFamily="18" charset="0"/>
                <a:cs typeface="Times New Roman" pitchFamily="18" charset="0"/>
              </a:rPr>
              <a:t>MAY  2019 </a:t>
            </a:r>
            <a:endParaRPr lang="en-US" sz="20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867400"/>
          </a:xfrm>
        </p:spPr>
        <p:txBody>
          <a:bodyPr>
            <a:normAutofit/>
          </a:bodyPr>
          <a:lstStyle/>
          <a:p>
            <a:pPr algn="just">
              <a:buFont typeface="Wingdings" pitchFamily="2" charset="2"/>
              <a:buChar char="v"/>
            </a:pPr>
            <a:r>
              <a:rPr lang="en-US" sz="2400" dirty="0" smtClean="0">
                <a:solidFill>
                  <a:srgbClr val="000099"/>
                </a:solidFill>
                <a:latin typeface="Times New Roman" pitchFamily="18" charset="0"/>
                <a:cs typeface="Times New Roman" pitchFamily="18" charset="0"/>
              </a:rPr>
              <a:t>Acknowledgement</a:t>
            </a:r>
          </a:p>
          <a:p>
            <a:pPr>
              <a:buNone/>
            </a:pPr>
            <a:r>
              <a:rPr lang="en-US" sz="2400" dirty="0" smtClean="0">
                <a:latin typeface="Times New Roman" pitchFamily="18" charset="0"/>
                <a:cs typeface="Times New Roman" pitchFamily="18" charset="0"/>
              </a:rPr>
              <a:t>  It should,</a:t>
            </a:r>
          </a:p>
          <a:p>
            <a:pPr lvl="2"/>
            <a:r>
              <a:rPr lang="en-US" sz="2400" dirty="0" smtClean="0">
                <a:latin typeface="Times New Roman" pitchFamily="18" charset="0"/>
                <a:cs typeface="Times New Roman" pitchFamily="18" charset="0"/>
              </a:rPr>
              <a:t>recognizes the person to whom the writer is thankful for guidance.</a:t>
            </a:r>
          </a:p>
          <a:p>
            <a:pPr lvl="2"/>
            <a:r>
              <a:rPr lang="en-US" sz="2400" dirty="0" smtClean="0">
                <a:latin typeface="Times New Roman" pitchFamily="18" charset="0"/>
                <a:cs typeface="Times New Roman" pitchFamily="18" charset="0"/>
              </a:rPr>
              <a:t>clearly specify the names.</a:t>
            </a:r>
          </a:p>
          <a:p>
            <a:pPr lvl="2"/>
            <a:r>
              <a:rPr lang="en-US" sz="2400" dirty="0" smtClean="0">
                <a:latin typeface="Times New Roman" pitchFamily="18" charset="0"/>
                <a:cs typeface="Times New Roman" pitchFamily="18" charset="0"/>
              </a:rPr>
              <a:t>be precise and short.</a:t>
            </a:r>
          </a:p>
          <a:p>
            <a:pPr lvl="2"/>
            <a:r>
              <a:rPr lang="en-US" sz="2400" dirty="0" smtClean="0">
                <a:latin typeface="Times New Roman" pitchFamily="18" charset="0"/>
                <a:cs typeface="Times New Roman" pitchFamily="18" charset="0"/>
              </a:rPr>
              <a:t>sincerely recognize the institutions for providing academic guidance, administrative support and facilities. </a:t>
            </a:r>
          </a:p>
          <a:p>
            <a:pPr>
              <a:buFont typeface="Wingdings" pitchFamily="2" charset="2"/>
              <a:buChar char="v"/>
            </a:pPr>
            <a:r>
              <a:rPr lang="en-US" sz="2400" dirty="0" smtClean="0">
                <a:solidFill>
                  <a:srgbClr val="000099"/>
                </a:solidFill>
                <a:latin typeface="Times New Roman" pitchFamily="18" charset="0"/>
                <a:cs typeface="Times New Roman" pitchFamily="18" charset="0"/>
              </a:rPr>
              <a:t>Example</a:t>
            </a:r>
          </a:p>
          <a:p>
            <a:pPr algn="just">
              <a:buNone/>
            </a:pPr>
            <a:r>
              <a:rPr lang="en-US" sz="2400" dirty="0" smtClean="0">
                <a:latin typeface="Times New Roman" pitchFamily="18" charset="0"/>
                <a:cs typeface="Times New Roman" pitchFamily="18" charset="0"/>
              </a:rPr>
              <a:t>   My sincere thanks to our Principal for the moral support and encouragement. I also extent my thanks to our Institution for providing academic support. I acknowledge my sincere gratitude to my guide for the valuable guidance and supervision. </a:t>
            </a:r>
            <a:endParaRPr lang="en-US" sz="2400"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1288</TotalTime>
  <Words>1865</Words>
  <Application>Microsoft Office PowerPoint</Application>
  <PresentationFormat>On-screen Show (4:3)</PresentationFormat>
  <Paragraphs>327</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Flow</vt:lpstr>
      <vt:lpstr>CREATING E- LEARNING PORTAL  IN  TAMIL NADU TEACHERS EDUCATION UNIVERSITY </vt:lpstr>
      <vt:lpstr>                                                   RESEARCH  REPORT  </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CREATING E- LEARNING PORTAL  IN  TAMIL NADU TEACHERS EDUCATION UNIVERSITY</dc:title>
  <dc:creator>admin</dc:creator>
  <cp:lastModifiedBy>admin</cp:lastModifiedBy>
  <cp:revision>161</cp:revision>
  <dcterms:created xsi:type="dcterms:W3CDTF">2006-08-16T00:00:00Z</dcterms:created>
  <dcterms:modified xsi:type="dcterms:W3CDTF">2020-07-20T15:16:02Z</dcterms:modified>
</cp:coreProperties>
</file>